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1"/>
  </p:notesMasterIdLst>
  <p:sldIdLst>
    <p:sldId id="292" r:id="rId2"/>
    <p:sldId id="309" r:id="rId3"/>
    <p:sldId id="311" r:id="rId4"/>
    <p:sldId id="313" r:id="rId5"/>
    <p:sldId id="444" r:id="rId6"/>
    <p:sldId id="362" r:id="rId7"/>
    <p:sldId id="312" r:id="rId8"/>
    <p:sldId id="457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8" r:id="rId21"/>
    <p:sldId id="326" r:id="rId22"/>
    <p:sldId id="327" r:id="rId23"/>
    <p:sldId id="357" r:id="rId24"/>
    <p:sldId id="329" r:id="rId25"/>
    <p:sldId id="334" r:id="rId26"/>
    <p:sldId id="330" r:id="rId27"/>
    <p:sldId id="331" r:id="rId28"/>
    <p:sldId id="333" r:id="rId29"/>
    <p:sldId id="332" r:id="rId30"/>
    <p:sldId id="348" r:id="rId31"/>
    <p:sldId id="350" r:id="rId32"/>
    <p:sldId id="352" r:id="rId33"/>
    <p:sldId id="351" r:id="rId34"/>
    <p:sldId id="359" r:id="rId35"/>
    <p:sldId id="353" r:id="rId36"/>
    <p:sldId id="354" r:id="rId37"/>
    <p:sldId id="355" r:id="rId38"/>
    <p:sldId id="356" r:id="rId39"/>
    <p:sldId id="358" r:id="rId40"/>
    <p:sldId id="360" r:id="rId41"/>
    <p:sldId id="335" r:id="rId42"/>
    <p:sldId id="361" r:id="rId43"/>
    <p:sldId id="363" r:id="rId44"/>
    <p:sldId id="364" r:id="rId45"/>
    <p:sldId id="336" r:id="rId46"/>
    <p:sldId id="365" r:id="rId47"/>
    <p:sldId id="366" r:id="rId48"/>
    <p:sldId id="368" r:id="rId49"/>
    <p:sldId id="337" r:id="rId50"/>
    <p:sldId id="369" r:id="rId51"/>
    <p:sldId id="370" r:id="rId52"/>
    <p:sldId id="371" r:id="rId53"/>
    <p:sldId id="372" r:id="rId54"/>
    <p:sldId id="388" r:id="rId55"/>
    <p:sldId id="389" r:id="rId56"/>
    <p:sldId id="396" r:id="rId57"/>
    <p:sldId id="423" r:id="rId58"/>
    <p:sldId id="430" r:id="rId59"/>
    <p:sldId id="431" r:id="rId60"/>
    <p:sldId id="446" r:id="rId61"/>
    <p:sldId id="458" r:id="rId62"/>
    <p:sldId id="447" r:id="rId63"/>
    <p:sldId id="448" r:id="rId64"/>
    <p:sldId id="449" r:id="rId65"/>
    <p:sldId id="450" r:id="rId66"/>
    <p:sldId id="432" r:id="rId67"/>
    <p:sldId id="433" r:id="rId68"/>
    <p:sldId id="434" r:id="rId69"/>
    <p:sldId id="437" r:id="rId70"/>
    <p:sldId id="435" r:id="rId71"/>
    <p:sldId id="438" r:id="rId72"/>
    <p:sldId id="436" r:id="rId73"/>
    <p:sldId id="395" r:id="rId74"/>
    <p:sldId id="409" r:id="rId75"/>
    <p:sldId id="411" r:id="rId76"/>
    <p:sldId id="412" r:id="rId77"/>
    <p:sldId id="413" r:id="rId78"/>
    <p:sldId id="414" r:id="rId79"/>
    <p:sldId id="415" r:id="rId80"/>
    <p:sldId id="416" r:id="rId81"/>
    <p:sldId id="417" r:id="rId82"/>
    <p:sldId id="419" r:id="rId83"/>
    <p:sldId id="408" r:id="rId84"/>
    <p:sldId id="439" r:id="rId85"/>
    <p:sldId id="440" r:id="rId86"/>
    <p:sldId id="441" r:id="rId87"/>
    <p:sldId id="442" r:id="rId88"/>
    <p:sldId id="443" r:id="rId89"/>
    <p:sldId id="339" r:id="rId90"/>
    <p:sldId id="399" r:id="rId91"/>
    <p:sldId id="451" r:id="rId92"/>
    <p:sldId id="452" r:id="rId93"/>
    <p:sldId id="453" r:id="rId94"/>
    <p:sldId id="454" r:id="rId95"/>
    <p:sldId id="455" r:id="rId96"/>
    <p:sldId id="347" r:id="rId97"/>
    <p:sldId id="393" r:id="rId98"/>
    <p:sldId id="386" r:id="rId99"/>
    <p:sldId id="44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9F7FC-28E0-47AE-8DA5-184E20773004}">
          <p14:sldIdLst>
            <p14:sldId id="292"/>
            <p14:sldId id="309"/>
            <p14:sldId id="311"/>
            <p14:sldId id="313"/>
            <p14:sldId id="444"/>
            <p14:sldId id="362"/>
          </p14:sldIdLst>
        </p14:section>
        <p14:section name="Interfaces" id="{17C3F5F0-E835-4D35-8652-15C9BD18570F}">
          <p14:sldIdLst>
            <p14:sldId id="312"/>
            <p14:sldId id="457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Interface Members" id="{D0626DE9-6080-4887-9B42-B07710B7A5CD}">
          <p14:sldIdLst>
            <p14:sldId id="324"/>
            <p14:sldId id="325"/>
            <p14:sldId id="328"/>
            <p14:sldId id="326"/>
            <p14:sldId id="327"/>
            <p14:sldId id="357"/>
            <p14:sldId id="329"/>
            <p14:sldId id="334"/>
            <p14:sldId id="330"/>
            <p14:sldId id="331"/>
          </p14:sldIdLst>
        </p14:section>
        <p14:section name="Classes" id="{D50F57CC-01E9-41A1-9DF1-57713A4EFA73}">
          <p14:sldIdLst>
            <p14:sldId id="333"/>
            <p14:sldId id="332"/>
            <p14:sldId id="348"/>
            <p14:sldId id="350"/>
            <p14:sldId id="352"/>
            <p14:sldId id="351"/>
            <p14:sldId id="359"/>
            <p14:sldId id="353"/>
            <p14:sldId id="354"/>
            <p14:sldId id="355"/>
            <p14:sldId id="356"/>
            <p14:sldId id="358"/>
            <p14:sldId id="360"/>
          </p14:sldIdLst>
        </p14:section>
        <p14:section name="Class Members" id="{CEF98647-94CF-4503-8D0C-2379ECB53CEA}">
          <p14:sldIdLst>
            <p14:sldId id="335"/>
            <p14:sldId id="361"/>
            <p14:sldId id="363"/>
            <p14:sldId id="364"/>
          </p14:sldIdLst>
        </p14:section>
        <p14:section name="Strings" id="{917DD6DF-E2BA-4DE3-9D89-AD62621F347F}">
          <p14:sldIdLst>
            <p14:sldId id="336"/>
            <p14:sldId id="365"/>
            <p14:sldId id="366"/>
            <p14:sldId id="368"/>
          </p14:sldIdLst>
        </p14:section>
        <p14:section name="ABI and Interop" id="{D32EFE6F-EE3F-4DC1-8251-92B1BB26E48F}">
          <p14:sldIdLst>
            <p14:sldId id="337"/>
            <p14:sldId id="369"/>
            <p14:sldId id="370"/>
            <p14:sldId id="371"/>
            <p14:sldId id="372"/>
          </p14:sldIdLst>
        </p14:section>
        <p14:section name="Parameters and Values" id="{1552C107-1FFD-4825-B4B8-B3C467C6BDF4}">
          <p14:sldIdLst>
            <p14:sldId id="388"/>
            <p14:sldId id="389"/>
          </p14:sldIdLst>
        </p14:section>
        <p14:section name="Implementations, Composability &amp; Overrides" id="{A7A6FDE9-1383-4BFF-B761-C8ED13B8524E}">
          <p14:sldIdLst>
            <p14:sldId id="396"/>
            <p14:sldId id="423"/>
            <p14:sldId id="430"/>
            <p14:sldId id="431"/>
            <p14:sldId id="446"/>
            <p14:sldId id="458"/>
            <p14:sldId id="447"/>
            <p14:sldId id="448"/>
            <p14:sldId id="449"/>
            <p14:sldId id="450"/>
            <p14:sldId id="432"/>
            <p14:sldId id="433"/>
            <p14:sldId id="434"/>
            <p14:sldId id="437"/>
            <p14:sldId id="435"/>
            <p14:sldId id="438"/>
            <p14:sldId id="436"/>
          </p14:sldIdLst>
        </p14:section>
        <p14:section name="Delegates and Events" id="{195A26A9-B61F-4428-B261-1322AA2F29FB}">
          <p14:sldIdLst>
            <p14:sldId id="395"/>
            <p14:sldId id="409"/>
            <p14:sldId id="411"/>
            <p14:sldId id="412"/>
            <p14:sldId id="413"/>
            <p14:sldId id="414"/>
            <p14:sldId id="415"/>
            <p14:sldId id="416"/>
            <p14:sldId id="417"/>
            <p14:sldId id="419"/>
          </p14:sldIdLst>
        </p14:section>
        <p14:section name="Async and Await" id="{FCC9B8F4-A5F6-446A-8131-7542F3155C8E}">
          <p14:sldIdLst>
            <p14:sldId id="408"/>
            <p14:sldId id="439"/>
            <p14:sldId id="440"/>
            <p14:sldId id="441"/>
            <p14:sldId id="442"/>
            <p14:sldId id="443"/>
          </p14:sldIdLst>
        </p14:section>
        <p14:section name="Collections" id="{69F5D80F-6684-4A12-87CB-DBBFDD11ADE6}">
          <p14:sldIdLst>
            <p14:sldId id="339"/>
            <p14:sldId id="399"/>
            <p14:sldId id="451"/>
            <p14:sldId id="452"/>
            <p14:sldId id="453"/>
            <p14:sldId id="454"/>
            <p14:sldId id="455"/>
          </p14:sldIdLst>
        </p14:section>
        <p14:section name="What's Next" id="{CD5F2FDF-7E44-4C31-B3DA-A80230A34E0C}">
          <p14:sldIdLst>
            <p14:sldId id="347"/>
            <p14:sldId id="393"/>
            <p14:sldId id="386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23241" autoAdjust="0"/>
  </p:normalViewPr>
  <p:slideViewPr>
    <p:cSldViewPr snapToGrid="0">
      <p:cViewPr varScale="1">
        <p:scale>
          <a:sx n="22" d="100"/>
          <a:sy n="22" d="100"/>
        </p:scale>
        <p:origin x="3300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5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3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65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1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12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99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3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7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09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9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9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90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5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4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1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08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98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0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68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4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3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0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37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1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3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4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77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6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85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8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4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65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90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03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7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54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94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1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32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049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03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73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532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173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5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6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4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1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44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1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8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801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73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72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10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963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94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46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6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59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98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48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309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239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90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47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98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355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06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48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988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37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606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91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917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257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393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908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23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21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81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98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355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87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65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2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#2+)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Calibri" panose="020F0502020204030204" pitchFamily="34" charset="0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Calibri" panose="020F0502020204030204" pitchFamily="34" charset="0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Calibri" panose="020F0502020204030204" pitchFamily="34" charset="0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Calibri" panose="020F0502020204030204" pitchFamily="34" charset="0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x.codeplex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>
          <a:xfrm>
            <a:off x="5794039" y="4614271"/>
            <a:ext cx="5453733" cy="1563009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kennykerr</a:t>
            </a:r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kennykerr.ca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moderncpp.com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796448" y="4096611"/>
            <a:ext cx="5453733" cy="459605"/>
          </a:xfrm>
        </p:spPr>
        <p:txBody>
          <a:bodyPr/>
          <a:lstStyle/>
          <a:p>
            <a:r>
              <a:rPr lang="en-US" dirty="0" smtClean="0"/>
              <a:t>Kenny Kerr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1" y="3153689"/>
            <a:ext cx="2438400" cy="24384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2784598"/>
          </a:xfrm>
        </p:spPr>
        <p:txBody>
          <a:bodyPr anchor="ctr"/>
          <a:lstStyle/>
          <a:p>
            <a:r>
              <a:rPr lang="en-US" dirty="0" smtClean="0"/>
              <a:t>Modern C++ for the Windows Runtime</a:t>
            </a:r>
            <a:br>
              <a:rPr lang="en-US" dirty="0" smtClean="0"/>
            </a:br>
            <a:r>
              <a:rPr lang="en-US" b="1" dirty="0" smtClean="0">
                <a:solidFill>
                  <a:schemeClr val="tx1"/>
                </a:solidFill>
              </a:rPr>
              <a:t>“Modern” Internals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</a:t>
            </a:r>
            <a:r>
              <a:rPr lang="en-US" dirty="0"/>
              <a:t>A</a:t>
            </a:r>
            <a:r>
              <a:rPr lang="en-US" dirty="0" smtClean="0"/>
              <a:t>re Equivalent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77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Classy Diversion: These Are Not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60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counting is automatic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6995"/>
            <a:ext cx="113863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Scope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name2 = name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6310751" y="2287809"/>
            <a:ext cx="2917556" cy="707886"/>
            <a:chOff x="6310751" y="2287809"/>
            <a:chExt cx="2917556" cy="707886"/>
          </a:xfrm>
        </p:grpSpPr>
        <p:sp>
          <p:nvSpPr>
            <p:cNvPr id="3" name="Rectangle 2"/>
            <p:cNvSpPr/>
            <p:nvPr/>
          </p:nvSpPr>
          <p:spPr>
            <a:xfrm>
              <a:off x="6692630" y="2287809"/>
              <a:ext cx="2535677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000" b="1" dirty="0" smtClean="0">
                  <a:solidFill>
                    <a:schemeClr val="accent1"/>
                  </a:solidFill>
                  <a:latin typeface="Calibri" panose="020F0502020204030204" pitchFamily="34" charset="0"/>
                </a:rPr>
                <a:t>Release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" name="Curved Connector 5"/>
            <p:cNvCxnSpPr/>
            <p:nvPr/>
          </p:nvCxnSpPr>
          <p:spPr>
            <a:xfrm rot="10800000" flipV="1">
              <a:off x="6310751" y="2645923"/>
              <a:ext cx="375395" cy="349772"/>
            </a:xfrm>
            <a:prstGeom prst="curvedConnector3">
              <a:avLst>
                <a:gd name="adj1" fmla="val 108737"/>
              </a:avLst>
            </a:prstGeom>
            <a:ln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206230" y="4720040"/>
            <a:ext cx="3527898" cy="707886"/>
            <a:chOff x="1206230" y="4720040"/>
            <a:chExt cx="3527898" cy="707886"/>
          </a:xfrm>
        </p:grpSpPr>
        <p:sp>
          <p:nvSpPr>
            <p:cNvPr id="9" name="Rectangle 8"/>
            <p:cNvSpPr/>
            <p:nvPr/>
          </p:nvSpPr>
          <p:spPr>
            <a:xfrm>
              <a:off x="1715311" y="4720040"/>
              <a:ext cx="3018817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000" b="1" dirty="0" smtClean="0">
                  <a:solidFill>
                    <a:schemeClr val="accent1"/>
                  </a:solidFill>
                  <a:latin typeface="Calibri" panose="020F0502020204030204" pitchFamily="34" charset="0"/>
                </a:rPr>
                <a:t>Release x 2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rot="10800000">
              <a:off x="1206230" y="4805464"/>
              <a:ext cx="502600" cy="272692"/>
            </a:xfrm>
            <a:prstGeom prst="curvedConnector3">
              <a:avLst>
                <a:gd name="adj1" fmla="val 52581"/>
              </a:avLst>
            </a:prstGeom>
            <a:ln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363183" y="4474724"/>
            <a:ext cx="3551521" cy="776231"/>
            <a:chOff x="5363183" y="4474724"/>
            <a:chExt cx="3551521" cy="776231"/>
          </a:xfrm>
        </p:grpSpPr>
        <p:sp>
          <p:nvSpPr>
            <p:cNvPr id="21" name="Rectangle 20"/>
            <p:cNvSpPr/>
            <p:nvPr/>
          </p:nvSpPr>
          <p:spPr>
            <a:xfrm>
              <a:off x="6379027" y="4543069"/>
              <a:ext cx="2535677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000" b="1" dirty="0" err="1" smtClean="0">
                  <a:solidFill>
                    <a:schemeClr val="accent1"/>
                  </a:solidFill>
                  <a:latin typeface="Calibri" panose="020F0502020204030204" pitchFamily="34" charset="0"/>
                </a:rPr>
                <a:t>AddRef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rot="10800000">
              <a:off x="5363183" y="4474724"/>
              <a:ext cx="1009366" cy="426469"/>
            </a:xfrm>
            <a:prstGeom prst="curvedConnector3">
              <a:avLst>
                <a:gd name="adj1" fmla="val 100114"/>
              </a:avLst>
            </a:prstGeom>
            <a:ln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15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Moves are cheaper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6995"/>
            <a:ext cx="113863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Scope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name2 =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::move(name);</a:t>
            </a:r>
          </a:p>
          <a:p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6692630" y="2287809"/>
            <a:ext cx="253567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Release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Curved Connector 5"/>
          <p:cNvCxnSpPr/>
          <p:nvPr/>
        </p:nvCxnSpPr>
        <p:spPr>
          <a:xfrm rot="10800000" flipV="1">
            <a:off x="6310751" y="2645923"/>
            <a:ext cx="375395" cy="349772"/>
          </a:xfrm>
          <a:prstGeom prst="curvedConnector3">
            <a:avLst>
              <a:gd name="adj1" fmla="val 10873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15311" y="4720040"/>
            <a:ext cx="301881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Release x 1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1206230" y="4805464"/>
            <a:ext cx="502600" cy="272692"/>
          </a:xfrm>
          <a:prstGeom prst="curvedConnector3">
            <a:avLst>
              <a:gd name="adj1" fmla="val 52581"/>
            </a:avLst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</a:t>
            </a:r>
            <a:r>
              <a:rPr lang="en-US" dirty="0"/>
              <a:t>Inheritance </a:t>
            </a:r>
            <a:r>
              <a:rPr lang="en-US" dirty="0" smtClean="0"/>
              <a:t>Good </a:t>
            </a:r>
            <a:r>
              <a:rPr lang="en-US" dirty="0"/>
              <a:t>but Shallow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in = name;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IUnknown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un = in;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526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Queries </a:t>
            </a:r>
            <a:r>
              <a:rPr lang="en-US" dirty="0"/>
              <a:t>A</a:t>
            </a:r>
            <a:r>
              <a:rPr lang="en-US" dirty="0" smtClean="0"/>
              <a:t>re Explicit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IUnknown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un =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=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un.As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105118" y="4856296"/>
            <a:ext cx="384155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  <a:latin typeface="Calibri" panose="020F0502020204030204" pitchFamily="34" charset="0"/>
              </a:rPr>
              <a:t>QueryInterface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5441796" y="4603753"/>
            <a:ext cx="2663323" cy="606487"/>
          </a:xfrm>
          <a:prstGeom prst="curvedConnector3">
            <a:avLst>
              <a:gd name="adj1" fmla="val 101360"/>
            </a:avLst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590478" y="3579531"/>
            <a:ext cx="4557885" cy="1345580"/>
          </a:xfrm>
          <a:custGeom>
            <a:avLst/>
            <a:gdLst>
              <a:gd name="connsiteX0" fmla="*/ 0 w 4557885"/>
              <a:gd name="connsiteY0" fmla="*/ 0 h 1345580"/>
              <a:gd name="connsiteX1" fmla="*/ 1427356 w 4557885"/>
              <a:gd name="connsiteY1" fmla="*/ 304800 h 1345580"/>
              <a:gd name="connsiteX2" fmla="*/ 4163122 w 4557885"/>
              <a:gd name="connsiteY2" fmla="*/ 111512 h 1345580"/>
              <a:gd name="connsiteX3" fmla="*/ 4482790 w 4557885"/>
              <a:gd name="connsiteY3" fmla="*/ 1345580 h 134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7885" h="1345580">
                <a:moveTo>
                  <a:pt x="0" y="0"/>
                </a:moveTo>
                <a:cubicBezTo>
                  <a:pt x="366751" y="143107"/>
                  <a:pt x="733502" y="286215"/>
                  <a:pt x="1427356" y="304800"/>
                </a:cubicBezTo>
                <a:cubicBezTo>
                  <a:pt x="2121210" y="323385"/>
                  <a:pt x="3653883" y="-61951"/>
                  <a:pt x="4163122" y="111512"/>
                </a:cubicBezTo>
                <a:cubicBezTo>
                  <a:pt x="4672361" y="284975"/>
                  <a:pt x="4577575" y="815277"/>
                  <a:pt x="4482790" y="1345580"/>
                </a:cubicBez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Queries </a:t>
            </a:r>
            <a:r>
              <a:rPr lang="en-US" dirty="0"/>
              <a:t>A</a:t>
            </a:r>
            <a:r>
              <a:rPr lang="en-US" dirty="0" smtClean="0"/>
              <a:t>re Implicit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13669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Windows::Storage;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=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= file;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= file;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522831" y="5711072"/>
            <a:ext cx="384155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  <a:latin typeface="Calibri" panose="020F0502020204030204" pitchFamily="34" charset="0"/>
              </a:rPr>
              <a:t>QueryInterface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7144" y="4001542"/>
            <a:ext cx="384155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  <a:latin typeface="Calibri" panose="020F0502020204030204" pitchFamily="34" charset="0"/>
              </a:rPr>
              <a:t>AddRef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349304" y="4306462"/>
            <a:ext cx="3343583" cy="581697"/>
          </a:xfrm>
          <a:custGeom>
            <a:avLst/>
            <a:gdLst>
              <a:gd name="connsiteX0" fmla="*/ 3343583 w 3343583"/>
              <a:gd name="connsiteY0" fmla="*/ 80008 h 581697"/>
              <a:gd name="connsiteX1" fmla="*/ 2468939 w 3343583"/>
              <a:gd name="connsiteY1" fmla="*/ 33625 h 581697"/>
              <a:gd name="connsiteX2" fmla="*/ 1680435 w 3343583"/>
              <a:gd name="connsiteY2" fmla="*/ 517329 h 581697"/>
              <a:gd name="connsiteX3" fmla="*/ 202818 w 3343583"/>
              <a:gd name="connsiteY3" fmla="*/ 537208 h 581697"/>
              <a:gd name="connsiteX4" fmla="*/ 10661 w 3343583"/>
              <a:gd name="connsiteY4" fmla="*/ 152895 h 58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583" h="581697">
                <a:moveTo>
                  <a:pt x="3343583" y="80008"/>
                </a:moveTo>
                <a:cubicBezTo>
                  <a:pt x="3044856" y="20373"/>
                  <a:pt x="2746130" y="-39262"/>
                  <a:pt x="2468939" y="33625"/>
                </a:cubicBezTo>
                <a:cubicBezTo>
                  <a:pt x="2191748" y="106512"/>
                  <a:pt x="2058122" y="433399"/>
                  <a:pt x="1680435" y="517329"/>
                </a:cubicBezTo>
                <a:cubicBezTo>
                  <a:pt x="1302748" y="601259"/>
                  <a:pt x="481114" y="597947"/>
                  <a:pt x="202818" y="537208"/>
                </a:cubicBezTo>
                <a:cubicBezTo>
                  <a:pt x="-75478" y="476469"/>
                  <a:pt x="15078" y="198173"/>
                  <a:pt x="10661" y="152895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811702" y="5526157"/>
            <a:ext cx="2642646" cy="608030"/>
          </a:xfrm>
          <a:custGeom>
            <a:avLst/>
            <a:gdLst>
              <a:gd name="connsiteX0" fmla="*/ 2642646 w 2642646"/>
              <a:gd name="connsiteY0" fmla="*/ 549965 h 608030"/>
              <a:gd name="connsiteX1" fmla="*/ 376524 w 2642646"/>
              <a:gd name="connsiteY1" fmla="*/ 556591 h 608030"/>
              <a:gd name="connsiteX2" fmla="*/ 25341 w 2642646"/>
              <a:gd name="connsiteY2" fmla="*/ 0 h 60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2646" h="608030">
                <a:moveTo>
                  <a:pt x="2642646" y="549965"/>
                </a:moveTo>
                <a:cubicBezTo>
                  <a:pt x="1727693" y="599108"/>
                  <a:pt x="812741" y="648252"/>
                  <a:pt x="376524" y="556591"/>
                </a:cubicBezTo>
                <a:cubicBezTo>
                  <a:pt x="-59693" y="464930"/>
                  <a:pt x="-17176" y="232465"/>
                  <a:pt x="25341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Queries Lead to Implicit Methods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13669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3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...;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= file;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=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530567" y="3620242"/>
            <a:ext cx="4468273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  <a:latin typeface="Calibri" panose="020F0502020204030204" pitchFamily="34" charset="0"/>
              </a:rPr>
              <a:t>QueryInterface</a:t>
            </a:r>
            <a:endParaRPr 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&amp; v-call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161722" y="4088296"/>
            <a:ext cx="2325756" cy="304108"/>
          </a:xfrm>
          <a:custGeom>
            <a:avLst/>
            <a:gdLst>
              <a:gd name="connsiteX0" fmla="*/ 0 w 2325756"/>
              <a:gd name="connsiteY0" fmla="*/ 0 h 304108"/>
              <a:gd name="connsiteX1" fmla="*/ 735495 w 2325756"/>
              <a:gd name="connsiteY1" fmla="*/ 298174 h 304108"/>
              <a:gd name="connsiteX2" fmla="*/ 2325756 w 2325756"/>
              <a:gd name="connsiteY2" fmla="*/ 165652 h 30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5756" h="304108">
                <a:moveTo>
                  <a:pt x="0" y="0"/>
                </a:moveTo>
                <a:cubicBezTo>
                  <a:pt x="173934" y="135282"/>
                  <a:pt x="347869" y="270565"/>
                  <a:pt x="735495" y="298174"/>
                </a:cubicBezTo>
                <a:cubicBezTo>
                  <a:pt x="1123121" y="325783"/>
                  <a:pt x="2073965" y="252896"/>
                  <a:pt x="2325756" y="165652"/>
                </a:cubicBez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4600" y="5674374"/>
            <a:ext cx="384155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v-call only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95746" y="5055220"/>
            <a:ext cx="1315844" cy="1048802"/>
          </a:xfrm>
          <a:custGeom>
            <a:avLst/>
            <a:gdLst>
              <a:gd name="connsiteX0" fmla="*/ 0 w 1315844"/>
              <a:gd name="connsiteY0" fmla="*/ 0 h 1048802"/>
              <a:gd name="connsiteX1" fmla="*/ 416313 w 1315844"/>
              <a:gd name="connsiteY1" fmla="*/ 914400 h 1048802"/>
              <a:gd name="connsiteX2" fmla="*/ 1315844 w 1315844"/>
              <a:gd name="connsiteY2" fmla="*/ 1025912 h 10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5844" h="1048802">
                <a:moveTo>
                  <a:pt x="0" y="0"/>
                </a:moveTo>
                <a:cubicBezTo>
                  <a:pt x="98503" y="371707"/>
                  <a:pt x="197006" y="743415"/>
                  <a:pt x="416313" y="914400"/>
                </a:cubicBezTo>
                <a:cubicBezTo>
                  <a:pt x="635620" y="1085385"/>
                  <a:pt x="975732" y="1055648"/>
                  <a:pt x="1315844" y="1025912"/>
                </a:cubicBez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23727" y="2471162"/>
            <a:ext cx="446827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1"/>
                </a:solidFill>
                <a:latin typeface="Calibri" panose="020F0502020204030204" pitchFamily="34" charset="0"/>
              </a:rPr>
              <a:t>QueryInterface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84234" y="2823044"/>
            <a:ext cx="2824976" cy="589843"/>
          </a:xfrm>
          <a:custGeom>
            <a:avLst/>
            <a:gdLst>
              <a:gd name="connsiteX0" fmla="*/ 0 w 2824976"/>
              <a:gd name="connsiteY0" fmla="*/ 202654 h 589843"/>
              <a:gd name="connsiteX1" fmla="*/ 304800 w 2824976"/>
              <a:gd name="connsiteY1" fmla="*/ 566927 h 589843"/>
              <a:gd name="connsiteX2" fmla="*/ 1501698 w 2824976"/>
              <a:gd name="connsiteY2" fmla="*/ 500019 h 589843"/>
              <a:gd name="connsiteX3" fmla="*/ 1605776 w 2824976"/>
              <a:gd name="connsiteY3" fmla="*/ 76273 h 589843"/>
              <a:gd name="connsiteX4" fmla="*/ 2824976 w 2824976"/>
              <a:gd name="connsiteY4" fmla="*/ 1932 h 58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976" h="589843">
                <a:moveTo>
                  <a:pt x="0" y="202654"/>
                </a:moveTo>
                <a:cubicBezTo>
                  <a:pt x="27258" y="360010"/>
                  <a:pt x="54517" y="517366"/>
                  <a:pt x="304800" y="566927"/>
                </a:cubicBezTo>
                <a:cubicBezTo>
                  <a:pt x="555083" y="616488"/>
                  <a:pt x="1284869" y="581795"/>
                  <a:pt x="1501698" y="500019"/>
                </a:cubicBezTo>
                <a:cubicBezTo>
                  <a:pt x="1718527" y="418243"/>
                  <a:pt x="1385230" y="159287"/>
                  <a:pt x="1605776" y="76273"/>
                </a:cubicBezTo>
                <a:cubicBezTo>
                  <a:pt x="1826322" y="-6741"/>
                  <a:pt x="2325649" y="-2405"/>
                  <a:pt x="2824976" y="1932"/>
                </a:cubicBez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2" grpId="0" animBg="1"/>
      <p:bldP spid="13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Interface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smtClean="0"/>
              <a:t>Nice… </a:t>
            </a:r>
            <a:r>
              <a:rPr lang="en-US" dirty="0"/>
              <a:t>Mostly 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569" y="1591353"/>
            <a:ext cx="105757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Name() 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check((*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get_Name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(put(value)));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766574" y="1124394"/>
            <a:ext cx="142672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ABI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0777591" y="1510301"/>
            <a:ext cx="696082" cy="1181528"/>
          </a:xfrm>
          <a:custGeom>
            <a:avLst/>
            <a:gdLst>
              <a:gd name="connsiteX0" fmla="*/ 0 w 696082"/>
              <a:gd name="connsiteY0" fmla="*/ 0 h 1181528"/>
              <a:gd name="connsiteX1" fmla="*/ 647272 w 696082"/>
              <a:gd name="connsiteY1" fmla="*/ 513708 h 1181528"/>
              <a:gd name="connsiteX2" fmla="*/ 595901 w 696082"/>
              <a:gd name="connsiteY2" fmla="*/ 1037690 h 1181528"/>
              <a:gd name="connsiteX3" fmla="*/ 164387 w 696082"/>
              <a:gd name="connsiteY3" fmla="*/ 1181528 h 11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82" h="1181528">
                <a:moveTo>
                  <a:pt x="0" y="0"/>
                </a:moveTo>
                <a:cubicBezTo>
                  <a:pt x="273977" y="170380"/>
                  <a:pt x="547955" y="340760"/>
                  <a:pt x="647272" y="513708"/>
                </a:cubicBezTo>
                <a:cubicBezTo>
                  <a:pt x="746589" y="686656"/>
                  <a:pt x="676382" y="926387"/>
                  <a:pt x="595901" y="1037690"/>
                </a:cubicBezTo>
                <a:cubicBezTo>
                  <a:pt x="515420" y="1148993"/>
                  <a:pt x="339903" y="1165260"/>
                  <a:pt x="164387" y="118152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5489" y="5376183"/>
            <a:ext cx="3770614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Which v-table?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051479" y="5157627"/>
            <a:ext cx="2013734" cy="657286"/>
          </a:xfrm>
          <a:custGeom>
            <a:avLst/>
            <a:gdLst>
              <a:gd name="connsiteX0" fmla="*/ 2013734 w 2013734"/>
              <a:gd name="connsiteY0" fmla="*/ 626724 h 657286"/>
              <a:gd name="connsiteX1" fmla="*/ 369869 w 2013734"/>
              <a:gd name="connsiteY1" fmla="*/ 585627 h 657286"/>
              <a:gd name="connsiteX2" fmla="*/ 0 w 2013734"/>
              <a:gd name="connsiteY2" fmla="*/ 0 h 65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734" h="657286">
                <a:moveTo>
                  <a:pt x="2013734" y="626724"/>
                </a:moveTo>
                <a:cubicBezTo>
                  <a:pt x="1359612" y="658402"/>
                  <a:pt x="705491" y="690081"/>
                  <a:pt x="369869" y="585627"/>
                </a:cubicBezTo>
                <a:cubicBezTo>
                  <a:pt x="34247" y="481173"/>
                  <a:pt x="17123" y="240586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003515" y="2897312"/>
            <a:ext cx="2116476" cy="1736333"/>
          </a:xfrm>
          <a:custGeom>
            <a:avLst/>
            <a:gdLst>
              <a:gd name="connsiteX0" fmla="*/ 2116476 w 2116476"/>
              <a:gd name="connsiteY0" fmla="*/ 0 h 1736333"/>
              <a:gd name="connsiteX1" fmla="*/ 1808251 w 2116476"/>
              <a:gd name="connsiteY1" fmla="*/ 873304 h 1736333"/>
              <a:gd name="connsiteX2" fmla="*/ 904125 w 2116476"/>
              <a:gd name="connsiteY2" fmla="*/ 924675 h 1736333"/>
              <a:gd name="connsiteX3" fmla="*/ 287676 w 2116476"/>
              <a:gd name="connsiteY3" fmla="*/ 1150706 h 1736333"/>
              <a:gd name="connsiteX4" fmla="*/ 0 w 2116476"/>
              <a:gd name="connsiteY4" fmla="*/ 1736333 h 173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6476" h="1736333">
                <a:moveTo>
                  <a:pt x="2116476" y="0"/>
                </a:moveTo>
                <a:cubicBezTo>
                  <a:pt x="2063393" y="359595"/>
                  <a:pt x="2010310" y="719191"/>
                  <a:pt x="1808251" y="873304"/>
                </a:cubicBezTo>
                <a:cubicBezTo>
                  <a:pt x="1606192" y="1027417"/>
                  <a:pt x="1157554" y="878441"/>
                  <a:pt x="904125" y="924675"/>
                </a:cubicBezTo>
                <a:cubicBezTo>
                  <a:pt x="650696" y="970909"/>
                  <a:pt x="438363" y="1015430"/>
                  <a:pt x="287676" y="1150706"/>
                </a:cubicBezTo>
                <a:cubicBezTo>
                  <a:pt x="136988" y="1285982"/>
                  <a:pt x="68494" y="1511157"/>
                  <a:pt x="0" y="1736333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DirectX and Classic COM</a:t>
            </a:r>
          </a:p>
          <a:p>
            <a:r>
              <a:rPr lang="en-US" dirty="0" smtClean="0"/>
              <a:t>Visual C++ 2013 and quasi-move semantics</a:t>
            </a:r>
          </a:p>
          <a:p>
            <a:r>
              <a:rPr lang="en-US" dirty="0" err="1" smtClean="0"/>
              <a:t>dx.h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://dx.codeplex.com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Modern C++ for DirectX</a:t>
            </a:r>
          </a:p>
          <a:p>
            <a:pPr lvl="1"/>
            <a:r>
              <a:rPr lang="en-US" dirty="0" smtClean="0"/>
              <a:t>9,324 lines of code</a:t>
            </a:r>
          </a:p>
          <a:p>
            <a:pPr lvl="1"/>
            <a:r>
              <a:rPr lang="en-US" dirty="0" smtClean="0"/>
              <a:t>BY HAND!</a:t>
            </a:r>
          </a:p>
          <a:p>
            <a:pPr lvl="1"/>
            <a:r>
              <a:rPr lang="en-US" dirty="0" smtClean="0"/>
              <a:t>2013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started with…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Then This Happens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383201"/>
            <a:ext cx="105757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&gt;().Name();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1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Library Needs Shims!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591353"/>
            <a:ext cx="105757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impl_IStorageItem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check(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-&gt;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get_Name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(put(value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06480" y="2124524"/>
            <a:ext cx="216368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CRTP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9262947" y="2832410"/>
            <a:ext cx="739205" cy="1162588"/>
          </a:xfrm>
          <a:custGeom>
            <a:avLst/>
            <a:gdLst>
              <a:gd name="connsiteX0" fmla="*/ 557561 w 739205"/>
              <a:gd name="connsiteY0" fmla="*/ 0 h 1162588"/>
              <a:gd name="connsiteX1" fmla="*/ 706244 w 739205"/>
              <a:gd name="connsiteY1" fmla="*/ 981308 h 1162588"/>
              <a:gd name="connsiteX2" fmla="*/ 0 w 739205"/>
              <a:gd name="connsiteY2" fmla="*/ 1159727 h 116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205" h="1162588">
                <a:moveTo>
                  <a:pt x="557561" y="0"/>
                </a:moveTo>
                <a:cubicBezTo>
                  <a:pt x="678366" y="394010"/>
                  <a:pt x="799171" y="788020"/>
                  <a:pt x="706244" y="981308"/>
                </a:cubicBezTo>
                <a:cubicBezTo>
                  <a:pt x="613317" y="1174596"/>
                  <a:pt x="306658" y="1167161"/>
                  <a:pt x="0" y="1159727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Compile-Time Indirection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591353"/>
            <a:ext cx="105757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impl_IStorageItem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check(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get_Name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(put(value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44305" y="5251403"/>
            <a:ext cx="216368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1. CRTP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0207401" y="2842431"/>
            <a:ext cx="739205" cy="1162588"/>
          </a:xfrm>
          <a:custGeom>
            <a:avLst/>
            <a:gdLst>
              <a:gd name="connsiteX0" fmla="*/ 557561 w 739205"/>
              <a:gd name="connsiteY0" fmla="*/ 0 h 1162588"/>
              <a:gd name="connsiteX1" fmla="*/ 706244 w 739205"/>
              <a:gd name="connsiteY1" fmla="*/ 981308 h 1162588"/>
              <a:gd name="connsiteX2" fmla="*/ 0 w 739205"/>
              <a:gd name="connsiteY2" fmla="*/ 1159727 h 116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205" h="1162588">
                <a:moveTo>
                  <a:pt x="557561" y="0"/>
                </a:moveTo>
                <a:cubicBezTo>
                  <a:pt x="678366" y="394010"/>
                  <a:pt x="799171" y="788020"/>
                  <a:pt x="706244" y="981308"/>
                </a:cubicBezTo>
                <a:cubicBezTo>
                  <a:pt x="613317" y="1174596"/>
                  <a:pt x="306658" y="1167161"/>
                  <a:pt x="0" y="1159727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61034" y="4438185"/>
            <a:ext cx="801065" cy="832625"/>
          </a:xfrm>
          <a:custGeom>
            <a:avLst/>
            <a:gdLst>
              <a:gd name="connsiteX0" fmla="*/ 0 w 801065"/>
              <a:gd name="connsiteY0" fmla="*/ 0 h 832625"/>
              <a:gd name="connsiteX1" fmla="*/ 765717 w 801065"/>
              <a:gd name="connsiteY1" fmla="*/ 141249 h 832625"/>
              <a:gd name="connsiteX2" fmla="*/ 602166 w 801065"/>
              <a:gd name="connsiteY2" fmla="*/ 832625 h 8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1065" h="832625">
                <a:moveTo>
                  <a:pt x="0" y="0"/>
                </a:moveTo>
                <a:cubicBezTo>
                  <a:pt x="332678" y="1239"/>
                  <a:pt x="665356" y="2478"/>
                  <a:pt x="765717" y="141249"/>
                </a:cubicBezTo>
                <a:cubicBezTo>
                  <a:pt x="866078" y="280020"/>
                  <a:pt x="734122" y="556322"/>
                  <a:pt x="602166" y="832625"/>
                </a:cubicBez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55150" y="2134545"/>
            <a:ext cx="421389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2. Redundant?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23880" y="5719902"/>
            <a:ext cx="216368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3. v-call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568176" y="5107259"/>
            <a:ext cx="773151" cy="981307"/>
          </a:xfrm>
          <a:custGeom>
            <a:avLst/>
            <a:gdLst>
              <a:gd name="connsiteX0" fmla="*/ 1650380 w 1650380"/>
              <a:gd name="connsiteY0" fmla="*/ 602165 h 602165"/>
              <a:gd name="connsiteX1" fmla="*/ 297365 w 1650380"/>
              <a:gd name="connsiteY1" fmla="*/ 431180 h 602165"/>
              <a:gd name="connsiteX2" fmla="*/ 0 w 1650380"/>
              <a:gd name="connsiteY2" fmla="*/ 0 h 6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380" h="602165">
                <a:moveTo>
                  <a:pt x="1650380" y="602165"/>
                </a:moveTo>
                <a:cubicBezTo>
                  <a:pt x="1111404" y="566853"/>
                  <a:pt x="572428" y="531541"/>
                  <a:pt x="297365" y="431180"/>
                </a:cubicBezTo>
                <a:cubicBezTo>
                  <a:pt x="22302" y="330819"/>
                  <a:pt x="11151" y="165409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 animBg="1"/>
      <p:bldP spid="7" grpId="0"/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 Is Messy but Essentially </a:t>
            </a:r>
            <a:r>
              <a:rPr lang="en-US" dirty="0" smtClean="0"/>
              <a:t>the Same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impl_IPackageWithMetadata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S0&gt;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Launch(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(&amp;parameters)[S0])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S0&gt;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impl_IPackageWithMetadata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&gt;::Launch(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)[S0])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check(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IPackageWithMetadata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abi_Launch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 rot="10800000">
            <a:off x="550015" y="1916313"/>
            <a:ext cx="3265714" cy="235621"/>
          </a:xfrm>
          <a:custGeom>
            <a:avLst/>
            <a:gdLst>
              <a:gd name="connsiteX0" fmla="*/ 74060 w 3283800"/>
              <a:gd name="connsiteY0" fmla="*/ 249371 h 269996"/>
              <a:gd name="connsiteX1" fmla="*/ 369693 w 3283800"/>
              <a:gd name="connsiteY1" fmla="*/ 22490 h 269996"/>
              <a:gd name="connsiteX2" fmla="*/ 2954763 w 3283800"/>
              <a:gd name="connsiteY2" fmla="*/ 36240 h 269996"/>
              <a:gd name="connsiteX3" fmla="*/ 3250396 w 3283800"/>
              <a:gd name="connsiteY3" fmla="*/ 269996 h 2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800" h="269996">
                <a:moveTo>
                  <a:pt x="74060" y="249371"/>
                </a:moveTo>
                <a:cubicBezTo>
                  <a:pt x="-18182" y="153691"/>
                  <a:pt x="-110424" y="58012"/>
                  <a:pt x="369693" y="22490"/>
                </a:cubicBezTo>
                <a:cubicBezTo>
                  <a:pt x="849810" y="-13032"/>
                  <a:pt x="2474646" y="-5011"/>
                  <a:pt x="2954763" y="36240"/>
                </a:cubicBezTo>
                <a:cubicBezTo>
                  <a:pt x="3434880" y="77491"/>
                  <a:pt x="3246958" y="241349"/>
                  <a:pt x="3250396" y="26999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0800000">
            <a:off x="611890" y="4037600"/>
            <a:ext cx="3141961" cy="291806"/>
          </a:xfrm>
          <a:custGeom>
            <a:avLst/>
            <a:gdLst>
              <a:gd name="connsiteX0" fmla="*/ 74060 w 3283800"/>
              <a:gd name="connsiteY0" fmla="*/ 249371 h 269996"/>
              <a:gd name="connsiteX1" fmla="*/ 369693 w 3283800"/>
              <a:gd name="connsiteY1" fmla="*/ 22490 h 269996"/>
              <a:gd name="connsiteX2" fmla="*/ 2954763 w 3283800"/>
              <a:gd name="connsiteY2" fmla="*/ 36240 h 269996"/>
              <a:gd name="connsiteX3" fmla="*/ 3250396 w 3283800"/>
              <a:gd name="connsiteY3" fmla="*/ 269996 h 2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800" h="269996">
                <a:moveTo>
                  <a:pt x="74060" y="249371"/>
                </a:moveTo>
                <a:cubicBezTo>
                  <a:pt x="-18182" y="153691"/>
                  <a:pt x="-110424" y="58012"/>
                  <a:pt x="369693" y="22490"/>
                </a:cubicBezTo>
                <a:cubicBezTo>
                  <a:pt x="849810" y="-13032"/>
                  <a:pt x="2474646" y="-5011"/>
                  <a:pt x="2954763" y="36240"/>
                </a:cubicBezTo>
                <a:cubicBezTo>
                  <a:pt x="3434880" y="77491"/>
                  <a:pt x="3246958" y="241349"/>
                  <a:pt x="3250396" y="26999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68694" y="2151935"/>
            <a:ext cx="315097" cy="1885665"/>
          </a:xfrm>
          <a:custGeom>
            <a:avLst/>
            <a:gdLst>
              <a:gd name="connsiteX0" fmla="*/ 343798 w 343798"/>
              <a:gd name="connsiteY0" fmla="*/ 0 h 1753173"/>
              <a:gd name="connsiteX1" fmla="*/ 38 w 343798"/>
              <a:gd name="connsiteY1" fmla="*/ 941901 h 1753173"/>
              <a:gd name="connsiteX2" fmla="*/ 323172 w 343798"/>
              <a:gd name="connsiteY2" fmla="*/ 1753173 h 175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798" h="1753173">
                <a:moveTo>
                  <a:pt x="343798" y="0"/>
                </a:moveTo>
                <a:cubicBezTo>
                  <a:pt x="173637" y="324853"/>
                  <a:pt x="3476" y="649706"/>
                  <a:pt x="38" y="941901"/>
                </a:cubicBezTo>
                <a:cubicBezTo>
                  <a:pt x="-3400" y="1234096"/>
                  <a:pt x="226919" y="1692442"/>
                  <a:pt x="323172" y="1753173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10800000">
            <a:off x="1154033" y="3183265"/>
            <a:ext cx="3298045" cy="271968"/>
          </a:xfrm>
          <a:custGeom>
            <a:avLst/>
            <a:gdLst>
              <a:gd name="connsiteX0" fmla="*/ 74060 w 3283800"/>
              <a:gd name="connsiteY0" fmla="*/ 249371 h 269996"/>
              <a:gd name="connsiteX1" fmla="*/ 369693 w 3283800"/>
              <a:gd name="connsiteY1" fmla="*/ 22490 h 269996"/>
              <a:gd name="connsiteX2" fmla="*/ 2954763 w 3283800"/>
              <a:gd name="connsiteY2" fmla="*/ 36240 h 269996"/>
              <a:gd name="connsiteX3" fmla="*/ 3250396 w 3283800"/>
              <a:gd name="connsiteY3" fmla="*/ 269996 h 2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800" h="269996">
                <a:moveTo>
                  <a:pt x="74060" y="249371"/>
                </a:moveTo>
                <a:cubicBezTo>
                  <a:pt x="-18182" y="153691"/>
                  <a:pt x="-110424" y="58012"/>
                  <a:pt x="369693" y="22490"/>
                </a:cubicBezTo>
                <a:cubicBezTo>
                  <a:pt x="849810" y="-13032"/>
                  <a:pt x="2474646" y="-5011"/>
                  <a:pt x="2954763" y="36240"/>
                </a:cubicBezTo>
                <a:cubicBezTo>
                  <a:pt x="3434880" y="77491"/>
                  <a:pt x="3246958" y="241349"/>
                  <a:pt x="3250396" y="26999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0800000">
            <a:off x="3815729" y="4062182"/>
            <a:ext cx="3298045" cy="271968"/>
          </a:xfrm>
          <a:custGeom>
            <a:avLst/>
            <a:gdLst>
              <a:gd name="connsiteX0" fmla="*/ 74060 w 3283800"/>
              <a:gd name="connsiteY0" fmla="*/ 249371 h 269996"/>
              <a:gd name="connsiteX1" fmla="*/ 369693 w 3283800"/>
              <a:gd name="connsiteY1" fmla="*/ 22490 h 269996"/>
              <a:gd name="connsiteX2" fmla="*/ 2954763 w 3283800"/>
              <a:gd name="connsiteY2" fmla="*/ 36240 h 269996"/>
              <a:gd name="connsiteX3" fmla="*/ 3250396 w 3283800"/>
              <a:gd name="connsiteY3" fmla="*/ 269996 h 2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800" h="269996">
                <a:moveTo>
                  <a:pt x="74060" y="249371"/>
                </a:moveTo>
                <a:cubicBezTo>
                  <a:pt x="-18182" y="153691"/>
                  <a:pt x="-110424" y="58012"/>
                  <a:pt x="369693" y="22490"/>
                </a:cubicBezTo>
                <a:cubicBezTo>
                  <a:pt x="849810" y="-13032"/>
                  <a:pt x="2474646" y="-5011"/>
                  <a:pt x="2954763" y="36240"/>
                </a:cubicBezTo>
                <a:cubicBezTo>
                  <a:pt x="3434880" y="77491"/>
                  <a:pt x="3246958" y="241349"/>
                  <a:pt x="3250396" y="26999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527030" y="3447738"/>
            <a:ext cx="1605834" cy="589862"/>
          </a:xfrm>
          <a:custGeom>
            <a:avLst/>
            <a:gdLst>
              <a:gd name="connsiteX0" fmla="*/ 0 w 1605834"/>
              <a:gd name="connsiteY0" fmla="*/ 0 h 419724"/>
              <a:gd name="connsiteX1" fmla="*/ 1349114 w 1605834"/>
              <a:gd name="connsiteY1" fmla="*/ 112426 h 419724"/>
              <a:gd name="connsiteX2" fmla="*/ 1603947 w 1605834"/>
              <a:gd name="connsiteY2" fmla="*/ 419724 h 41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5834" h="419724">
                <a:moveTo>
                  <a:pt x="0" y="0"/>
                </a:moveTo>
                <a:cubicBezTo>
                  <a:pt x="540895" y="21236"/>
                  <a:pt x="1081790" y="42472"/>
                  <a:pt x="1349114" y="112426"/>
                </a:cubicBezTo>
                <a:cubicBezTo>
                  <a:pt x="1616438" y="182380"/>
                  <a:pt x="1610192" y="301052"/>
                  <a:pt x="1603947" y="419724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Assembly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591353"/>
            <a:ext cx="105757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IInspectable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impl_IStorageItem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1816" y="770362"/>
            <a:ext cx="294163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Ownership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58616" y="1987402"/>
            <a:ext cx="222756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Default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53680" y="5375737"/>
            <a:ext cx="247790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Required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235116" y="1120656"/>
            <a:ext cx="4510123" cy="1182532"/>
          </a:xfrm>
          <a:custGeom>
            <a:avLst/>
            <a:gdLst>
              <a:gd name="connsiteX0" fmla="*/ 4510123 w 4510123"/>
              <a:gd name="connsiteY0" fmla="*/ 0 h 1182532"/>
              <a:gd name="connsiteX1" fmla="*/ 3547597 w 4510123"/>
              <a:gd name="connsiteY1" fmla="*/ 962526 h 1182532"/>
              <a:gd name="connsiteX2" fmla="*/ 0 w 4510123"/>
              <a:gd name="connsiteY2" fmla="*/ 1182532 h 118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0123" h="1182532">
                <a:moveTo>
                  <a:pt x="4510123" y="0"/>
                </a:moveTo>
                <a:cubicBezTo>
                  <a:pt x="4404703" y="382718"/>
                  <a:pt x="4299284" y="765437"/>
                  <a:pt x="3547597" y="962526"/>
                </a:cubicBezTo>
                <a:cubicBezTo>
                  <a:pt x="2795910" y="1159615"/>
                  <a:pt x="1397955" y="1171073"/>
                  <a:pt x="0" y="118253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835590" y="2317245"/>
            <a:ext cx="1345581" cy="455691"/>
          </a:xfrm>
          <a:custGeom>
            <a:avLst/>
            <a:gdLst>
              <a:gd name="connsiteX0" fmla="*/ 1345581 w 1345581"/>
              <a:gd name="connsiteY0" fmla="*/ 46814 h 455691"/>
              <a:gd name="connsiteX1" fmla="*/ 1018478 w 1345581"/>
              <a:gd name="connsiteY1" fmla="*/ 31945 h 455691"/>
              <a:gd name="connsiteX2" fmla="*/ 520390 w 1345581"/>
              <a:gd name="connsiteY2" fmla="*/ 411087 h 455691"/>
              <a:gd name="connsiteX3" fmla="*/ 0 w 1345581"/>
              <a:gd name="connsiteY3" fmla="*/ 433389 h 4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581" h="455691">
                <a:moveTo>
                  <a:pt x="1345581" y="46814"/>
                </a:moveTo>
                <a:cubicBezTo>
                  <a:pt x="1250795" y="9023"/>
                  <a:pt x="1156010" y="-28767"/>
                  <a:pt x="1018478" y="31945"/>
                </a:cubicBezTo>
                <a:cubicBezTo>
                  <a:pt x="880946" y="92657"/>
                  <a:pt x="690136" y="344180"/>
                  <a:pt x="520390" y="411087"/>
                </a:cubicBezTo>
                <a:cubicBezTo>
                  <a:pt x="350644" y="477994"/>
                  <a:pt x="175322" y="455691"/>
                  <a:pt x="0" y="433389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552878" y="2691161"/>
            <a:ext cx="1439935" cy="1204332"/>
          </a:xfrm>
          <a:custGeom>
            <a:avLst/>
            <a:gdLst>
              <a:gd name="connsiteX0" fmla="*/ 0 w 1439935"/>
              <a:gd name="connsiteY0" fmla="*/ 0 h 1204332"/>
              <a:gd name="connsiteX1" fmla="*/ 208156 w 1439935"/>
              <a:gd name="connsiteY1" fmla="*/ 669073 h 1204332"/>
              <a:gd name="connsiteX2" fmla="*/ 1152293 w 1439935"/>
              <a:gd name="connsiteY2" fmla="*/ 780585 h 1204332"/>
              <a:gd name="connsiteX3" fmla="*/ 1427356 w 1439935"/>
              <a:gd name="connsiteY3" fmla="*/ 1018478 h 1204332"/>
              <a:gd name="connsiteX4" fmla="*/ 1367883 w 1439935"/>
              <a:gd name="connsiteY4" fmla="*/ 1204332 h 120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35" h="1204332">
                <a:moveTo>
                  <a:pt x="0" y="0"/>
                </a:moveTo>
                <a:cubicBezTo>
                  <a:pt x="8053" y="269488"/>
                  <a:pt x="16107" y="538976"/>
                  <a:pt x="208156" y="669073"/>
                </a:cubicBezTo>
                <a:cubicBezTo>
                  <a:pt x="400205" y="799170"/>
                  <a:pt x="949093" y="722351"/>
                  <a:pt x="1152293" y="780585"/>
                </a:cubicBezTo>
                <a:cubicBezTo>
                  <a:pt x="1355493" y="838819"/>
                  <a:pt x="1391424" y="947854"/>
                  <a:pt x="1427356" y="1018478"/>
                </a:cubicBezTo>
                <a:cubicBezTo>
                  <a:pt x="1463288" y="1089102"/>
                  <a:pt x="1415585" y="1146717"/>
                  <a:pt x="1367883" y="120433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679473" y="3003395"/>
            <a:ext cx="4063158" cy="2475571"/>
          </a:xfrm>
          <a:custGeom>
            <a:avLst/>
            <a:gdLst>
              <a:gd name="connsiteX0" fmla="*/ 3382537 w 4063158"/>
              <a:gd name="connsiteY0" fmla="*/ 2475571 h 2475571"/>
              <a:gd name="connsiteX1" fmla="*/ 3821151 w 4063158"/>
              <a:gd name="connsiteY1" fmla="*/ 2170771 h 2475571"/>
              <a:gd name="connsiteX2" fmla="*/ 4021873 w 4063158"/>
              <a:gd name="connsiteY2" fmla="*/ 1650381 h 2475571"/>
              <a:gd name="connsiteX3" fmla="*/ 3977268 w 4063158"/>
              <a:gd name="connsiteY3" fmla="*/ 282498 h 2475571"/>
              <a:gd name="connsiteX4" fmla="*/ 3166947 w 4063158"/>
              <a:gd name="connsiteY4" fmla="*/ 0 h 2475571"/>
              <a:gd name="connsiteX5" fmla="*/ 646771 w 4063158"/>
              <a:gd name="connsiteY5" fmla="*/ 133815 h 2475571"/>
              <a:gd name="connsiteX6" fmla="*/ 0 w 4063158"/>
              <a:gd name="connsiteY6" fmla="*/ 141249 h 247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158" h="2475571">
                <a:moveTo>
                  <a:pt x="3382537" y="2475571"/>
                </a:moveTo>
                <a:cubicBezTo>
                  <a:pt x="3548566" y="2391937"/>
                  <a:pt x="3714595" y="2308303"/>
                  <a:pt x="3821151" y="2170771"/>
                </a:cubicBezTo>
                <a:cubicBezTo>
                  <a:pt x="3927707" y="2033239"/>
                  <a:pt x="3995854" y="1965093"/>
                  <a:pt x="4021873" y="1650381"/>
                </a:cubicBezTo>
                <a:cubicBezTo>
                  <a:pt x="4047892" y="1335669"/>
                  <a:pt x="4119756" y="557561"/>
                  <a:pt x="3977268" y="282498"/>
                </a:cubicBezTo>
                <a:cubicBezTo>
                  <a:pt x="3834780" y="7435"/>
                  <a:pt x="3722030" y="24780"/>
                  <a:pt x="3166947" y="0"/>
                </a:cubicBezTo>
                <a:lnTo>
                  <a:pt x="646771" y="133815"/>
                </a:lnTo>
                <a:cubicBezTo>
                  <a:pt x="118946" y="157356"/>
                  <a:pt x="59473" y="149302"/>
                  <a:pt x="0" y="141249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062224" y="4870383"/>
            <a:ext cx="1020740" cy="623451"/>
          </a:xfrm>
          <a:custGeom>
            <a:avLst/>
            <a:gdLst>
              <a:gd name="connsiteX0" fmla="*/ 996176 w 1020740"/>
              <a:gd name="connsiteY0" fmla="*/ 623451 h 623451"/>
              <a:gd name="connsiteX1" fmla="*/ 892098 w 1020740"/>
              <a:gd name="connsiteY1" fmla="*/ 73324 h 623451"/>
              <a:gd name="connsiteX2" fmla="*/ 0 w 1020740"/>
              <a:gd name="connsiteY2" fmla="*/ 21285 h 62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740" h="623451">
                <a:moveTo>
                  <a:pt x="996176" y="623451"/>
                </a:moveTo>
                <a:cubicBezTo>
                  <a:pt x="1027151" y="398568"/>
                  <a:pt x="1058127" y="173685"/>
                  <a:pt x="892098" y="73324"/>
                </a:cubicBezTo>
                <a:cubicBezTo>
                  <a:pt x="726069" y="-27037"/>
                  <a:pt x="363034" y="-2876"/>
                  <a:pt x="0" y="2128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Traits Classes Are That Glue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1441453"/>
            <a:ext cx="105757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Modern {</a:t>
            </a:r>
            <a:endParaRPr lang="en-US" sz="2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template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Traits&lt;Windows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::Storage::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using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 = ABI::Windows::Storage::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template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T&gt;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Windows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::Storage::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82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Variadic</a:t>
            </a:r>
            <a:r>
              <a:rPr lang="en-US" dirty="0" smtClean="0"/>
              <a:t> Scaffolding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390628"/>
            <a:ext cx="105757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impl_Requires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impl_Requires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operator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)-&gt;As&lt;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fr-FR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impl_Requires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{};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13914" y="807533"/>
            <a:ext cx="157112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Glue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6177776" y="1471961"/>
            <a:ext cx="4177990" cy="810322"/>
          </a:xfrm>
          <a:custGeom>
            <a:avLst/>
            <a:gdLst>
              <a:gd name="connsiteX0" fmla="*/ 4177990 w 4177990"/>
              <a:gd name="connsiteY0" fmla="*/ 0 h 810322"/>
              <a:gd name="connsiteX1" fmla="*/ 3791414 w 4177990"/>
              <a:gd name="connsiteY1" fmla="*/ 602166 h 810322"/>
              <a:gd name="connsiteX2" fmla="*/ 1918009 w 4177990"/>
              <a:gd name="connsiteY2" fmla="*/ 572429 h 810322"/>
              <a:gd name="connsiteX3" fmla="*/ 438614 w 4177990"/>
              <a:gd name="connsiteY3" fmla="*/ 520390 h 810322"/>
              <a:gd name="connsiteX4" fmla="*/ 0 w 4177990"/>
              <a:gd name="connsiteY4" fmla="*/ 810322 h 81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7990" h="810322">
                <a:moveTo>
                  <a:pt x="4177990" y="0"/>
                </a:moveTo>
                <a:cubicBezTo>
                  <a:pt x="4173033" y="253380"/>
                  <a:pt x="4168077" y="506761"/>
                  <a:pt x="3791414" y="602166"/>
                </a:cubicBezTo>
                <a:cubicBezTo>
                  <a:pt x="3414750" y="697571"/>
                  <a:pt x="2476809" y="586058"/>
                  <a:pt x="1918009" y="572429"/>
                </a:cubicBezTo>
                <a:cubicBezTo>
                  <a:pt x="1359209" y="558800"/>
                  <a:pt x="758282" y="480741"/>
                  <a:pt x="438614" y="520390"/>
                </a:cubicBezTo>
                <a:cubicBezTo>
                  <a:pt x="118946" y="560039"/>
                  <a:pt x="59473" y="685180"/>
                  <a:pt x="0" y="81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16238" y="4628684"/>
            <a:ext cx="442300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Code generator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84113" y="5397190"/>
            <a:ext cx="1077757" cy="713678"/>
          </a:xfrm>
          <a:custGeom>
            <a:avLst/>
            <a:gdLst>
              <a:gd name="connsiteX0" fmla="*/ 1027516 w 1077757"/>
              <a:gd name="connsiteY0" fmla="*/ 0 h 713678"/>
              <a:gd name="connsiteX1" fmla="*/ 1027516 w 1077757"/>
              <a:gd name="connsiteY1" fmla="*/ 59473 h 713678"/>
              <a:gd name="connsiteX2" fmla="*/ 1005214 w 1077757"/>
              <a:gd name="connsiteY2" fmla="*/ 379142 h 713678"/>
              <a:gd name="connsiteX3" fmla="*/ 120550 w 1077757"/>
              <a:gd name="connsiteY3" fmla="*/ 327103 h 713678"/>
              <a:gd name="connsiteX4" fmla="*/ 31341 w 1077757"/>
              <a:gd name="connsiteY4" fmla="*/ 713678 h 71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757" h="713678">
                <a:moveTo>
                  <a:pt x="1027516" y="0"/>
                </a:moveTo>
                <a:lnTo>
                  <a:pt x="1027516" y="59473"/>
                </a:lnTo>
                <a:cubicBezTo>
                  <a:pt x="1023799" y="122663"/>
                  <a:pt x="1156375" y="334537"/>
                  <a:pt x="1005214" y="379142"/>
                </a:cubicBezTo>
                <a:cubicBezTo>
                  <a:pt x="854053" y="423747"/>
                  <a:pt x="282862" y="271347"/>
                  <a:pt x="120550" y="327103"/>
                </a:cubicBezTo>
                <a:cubicBezTo>
                  <a:pt x="-41762" y="382859"/>
                  <a:pt x="-5211" y="548268"/>
                  <a:pt x="31341" y="71367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Variadic</a:t>
            </a:r>
            <a:r>
              <a:rPr lang="en-US" dirty="0" smtClean="0"/>
              <a:t> (and Elegant) Assembly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653" y="2067138"/>
            <a:ext cx="117013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IInspectable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Requires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IRandomAccessStreamReference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IInputStreamReference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Abi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1448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Assembly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815" y="1487274"/>
            <a:ext cx="120581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IStorageItemProperties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IStorageItemProperties2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IStorageItemPropertiesWithProvider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IStorageFilePropertiesWithAvail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383903" y="825554"/>
            <a:ext cx="4510473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Ownership &amp; default interface(s)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22885" y="1420538"/>
            <a:ext cx="4347148" cy="866121"/>
          </a:xfrm>
          <a:custGeom>
            <a:avLst/>
            <a:gdLst>
              <a:gd name="connsiteX0" fmla="*/ 4819338 w 4819338"/>
              <a:gd name="connsiteY0" fmla="*/ 168419 h 866121"/>
              <a:gd name="connsiteX1" fmla="*/ 2091128 w 4819338"/>
              <a:gd name="connsiteY1" fmla="*/ 41003 h 866121"/>
              <a:gd name="connsiteX2" fmla="*/ 959371 w 4819338"/>
              <a:gd name="connsiteY2" fmla="*/ 798006 h 866121"/>
              <a:gd name="connsiteX3" fmla="*/ 0 w 4819338"/>
              <a:gd name="connsiteY3" fmla="*/ 783016 h 86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338" h="866121">
                <a:moveTo>
                  <a:pt x="4819338" y="168419"/>
                </a:moveTo>
                <a:cubicBezTo>
                  <a:pt x="3776897" y="52245"/>
                  <a:pt x="2734456" y="-63928"/>
                  <a:pt x="2091128" y="41003"/>
                </a:cubicBezTo>
                <a:cubicBezTo>
                  <a:pt x="1447800" y="145934"/>
                  <a:pt x="1307892" y="674337"/>
                  <a:pt x="959371" y="798006"/>
                </a:cubicBezTo>
                <a:cubicBezTo>
                  <a:pt x="610850" y="921675"/>
                  <a:pt x="305425" y="852345"/>
                  <a:pt x="0" y="78301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042" y="3210406"/>
            <a:ext cx="157013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CRTP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0651" y="5159847"/>
            <a:ext cx="3831152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Additional interfaces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1305" y="2855626"/>
            <a:ext cx="966865" cy="704538"/>
          </a:xfrm>
          <a:custGeom>
            <a:avLst/>
            <a:gdLst>
              <a:gd name="connsiteX0" fmla="*/ 0 w 966865"/>
              <a:gd name="connsiteY0" fmla="*/ 704538 h 704538"/>
              <a:gd name="connsiteX1" fmla="*/ 794479 w 966865"/>
              <a:gd name="connsiteY1" fmla="*/ 562131 h 704538"/>
              <a:gd name="connsiteX2" fmla="*/ 966865 w 966865"/>
              <a:gd name="connsiteY2" fmla="*/ 0 h 7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865" h="704538">
                <a:moveTo>
                  <a:pt x="0" y="704538"/>
                </a:moveTo>
                <a:cubicBezTo>
                  <a:pt x="316667" y="692046"/>
                  <a:pt x="633335" y="679554"/>
                  <a:pt x="794479" y="562131"/>
                </a:cubicBezTo>
                <a:cubicBezTo>
                  <a:pt x="955623" y="444708"/>
                  <a:pt x="961244" y="222354"/>
                  <a:pt x="966865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682568" y="2600407"/>
            <a:ext cx="189235" cy="2256600"/>
          </a:xfrm>
          <a:custGeom>
            <a:avLst/>
            <a:gdLst>
              <a:gd name="connsiteX0" fmla="*/ 189235 w 189235"/>
              <a:gd name="connsiteY0" fmla="*/ 45357 h 2256600"/>
              <a:gd name="connsiteX1" fmla="*/ 16848 w 189235"/>
              <a:gd name="connsiteY1" fmla="*/ 262714 h 2256600"/>
              <a:gd name="connsiteX2" fmla="*/ 24343 w 189235"/>
              <a:gd name="connsiteY2" fmla="*/ 2054039 h 2256600"/>
              <a:gd name="connsiteX3" fmla="*/ 174245 w 189235"/>
              <a:gd name="connsiteY3" fmla="*/ 2136485 h 225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5" h="2256600">
                <a:moveTo>
                  <a:pt x="189235" y="45357"/>
                </a:moveTo>
                <a:cubicBezTo>
                  <a:pt x="116782" y="-13355"/>
                  <a:pt x="44330" y="-72066"/>
                  <a:pt x="16848" y="262714"/>
                </a:cubicBezTo>
                <a:cubicBezTo>
                  <a:pt x="-10634" y="597494"/>
                  <a:pt x="-1890" y="1741744"/>
                  <a:pt x="24343" y="2054039"/>
                </a:cubicBezTo>
                <a:cubicBezTo>
                  <a:pt x="50576" y="2366334"/>
                  <a:pt x="109287" y="2253908"/>
                  <a:pt x="174245" y="213648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650105" y="3528214"/>
            <a:ext cx="1026826" cy="2579647"/>
          </a:xfrm>
          <a:custGeom>
            <a:avLst/>
            <a:gdLst>
              <a:gd name="connsiteX0" fmla="*/ 0 w 1026826"/>
              <a:gd name="connsiteY0" fmla="*/ 2452861 h 2579647"/>
              <a:gd name="connsiteX1" fmla="*/ 449705 w 1026826"/>
              <a:gd name="connsiteY1" fmla="*/ 2347930 h 2579647"/>
              <a:gd name="connsiteX2" fmla="*/ 532151 w 1026826"/>
              <a:gd name="connsiteY2" fmla="*/ 331753 h 2579647"/>
              <a:gd name="connsiteX3" fmla="*/ 1026826 w 1026826"/>
              <a:gd name="connsiteY3" fmla="*/ 24455 h 257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826" h="2579647">
                <a:moveTo>
                  <a:pt x="0" y="2452861"/>
                </a:moveTo>
                <a:cubicBezTo>
                  <a:pt x="180506" y="2577154"/>
                  <a:pt x="361013" y="2701448"/>
                  <a:pt x="449705" y="2347930"/>
                </a:cubicBezTo>
                <a:cubicBezTo>
                  <a:pt x="538397" y="1994412"/>
                  <a:pt x="435964" y="718999"/>
                  <a:pt x="532151" y="331753"/>
                </a:cubicBezTo>
                <a:cubicBezTo>
                  <a:pt x="628338" y="-55493"/>
                  <a:pt x="827582" y="-15519"/>
                  <a:pt x="1026826" y="2445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Started learning about WinRT and C++/CX</a:t>
            </a:r>
          </a:p>
          <a:p>
            <a:r>
              <a:rPr lang="en-US" dirty="0" smtClean="0"/>
              <a:t>The essentials of COM under the hood</a:t>
            </a:r>
          </a:p>
          <a:p>
            <a:r>
              <a:rPr lang="en-US" dirty="0" smtClean="0"/>
              <a:t>Why the convoluted syntax?</a:t>
            </a:r>
          </a:p>
          <a:p>
            <a:r>
              <a:rPr lang="en-US" dirty="0" err="1" smtClean="0"/>
              <a:t>dx.h</a:t>
            </a:r>
            <a:r>
              <a:rPr lang="en-US" dirty="0" smtClean="0"/>
              <a:t> </a:t>
            </a:r>
            <a:r>
              <a:rPr lang="en-US" dirty="0" err="1" smtClean="0"/>
              <a:t>techinques</a:t>
            </a:r>
            <a:r>
              <a:rPr lang="en-US" dirty="0" smtClean="0"/>
              <a:t> could be employed</a:t>
            </a:r>
          </a:p>
          <a:p>
            <a:r>
              <a:rPr lang="en-US" dirty="0" smtClean="0"/>
              <a:t>Writing </a:t>
            </a:r>
            <a:r>
              <a:rPr lang="en-US" dirty="0" err="1" smtClean="0"/>
              <a:t>dx.h</a:t>
            </a:r>
            <a:r>
              <a:rPr lang="en-US" dirty="0" smtClean="0"/>
              <a:t> was torture</a:t>
            </a:r>
          </a:p>
          <a:p>
            <a:r>
              <a:rPr lang="en-US" dirty="0" smtClean="0"/>
              <a:t>Metadata (yay)</a:t>
            </a:r>
          </a:p>
          <a:p>
            <a:r>
              <a:rPr lang="en-US" dirty="0" err="1" smtClean="0"/>
              <a:t>IMetaDataImport</a:t>
            </a:r>
            <a:r>
              <a:rPr lang="en-US" dirty="0" smtClean="0"/>
              <a:t> (cries)</a:t>
            </a:r>
            <a:endParaRPr lang="en-US" dirty="0"/>
          </a:p>
          <a:p>
            <a:r>
              <a:rPr lang="en-US" dirty="0" smtClean="0"/>
              <a:t>Decided to write IDL parser…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Runtime and C++/CX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Traits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803" y="1441453"/>
            <a:ext cx="118921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Modern {</a:t>
            </a:r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template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Traits&lt;Windows::Storage::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 = ABI::Windows::Storage::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 = Windows::Storage::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static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Name()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L"Windows.Storage.StorageFile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static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27;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85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ActivateInstance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803" y="1441453"/>
            <a:ext cx="11892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=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28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file2 =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420809" y="972693"/>
            <a:ext cx="3556332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Finds default interface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540052" y="1828800"/>
            <a:ext cx="1364105" cy="421565"/>
          </a:xfrm>
          <a:custGeom>
            <a:avLst/>
            <a:gdLst>
              <a:gd name="connsiteX0" fmla="*/ 1364105 w 1364105"/>
              <a:gd name="connsiteY0" fmla="*/ 0 h 421565"/>
              <a:gd name="connsiteX1" fmla="*/ 644578 w 1364105"/>
              <a:gd name="connsiteY1" fmla="*/ 382249 h 421565"/>
              <a:gd name="connsiteX2" fmla="*/ 0 w 1364105"/>
              <a:gd name="connsiteY2" fmla="*/ 389744 h 4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105" h="421565">
                <a:moveTo>
                  <a:pt x="1364105" y="0"/>
                </a:moveTo>
                <a:cubicBezTo>
                  <a:pt x="1118017" y="158646"/>
                  <a:pt x="871929" y="317292"/>
                  <a:pt x="644578" y="382249"/>
                </a:cubicBezTo>
                <a:cubicBezTo>
                  <a:pt x="417227" y="447206"/>
                  <a:pt x="208613" y="418475"/>
                  <a:pt x="0" y="389744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65495" y="5261190"/>
            <a:ext cx="4851178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Request alternative interface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491928" y="4212236"/>
            <a:ext cx="1199213" cy="1026826"/>
          </a:xfrm>
          <a:custGeom>
            <a:avLst/>
            <a:gdLst>
              <a:gd name="connsiteX0" fmla="*/ 1199213 w 1199213"/>
              <a:gd name="connsiteY0" fmla="*/ 1026826 h 1026826"/>
              <a:gd name="connsiteX1" fmla="*/ 224852 w 1199213"/>
              <a:gd name="connsiteY1" fmla="*/ 382249 h 1026826"/>
              <a:gd name="connsiteX2" fmla="*/ 0 w 1199213"/>
              <a:gd name="connsiteY2" fmla="*/ 0 h 102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213" h="1026826">
                <a:moveTo>
                  <a:pt x="1199213" y="1026826"/>
                </a:moveTo>
                <a:cubicBezTo>
                  <a:pt x="811967" y="790106"/>
                  <a:pt x="424721" y="553387"/>
                  <a:pt x="224852" y="382249"/>
                </a:cubicBezTo>
                <a:cubicBezTo>
                  <a:pt x="24983" y="211111"/>
                  <a:pt x="12491" y="105555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802" y="5082496"/>
            <a:ext cx="5673778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Both compile  </a:t>
            </a:r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:)</a:t>
            </a:r>
            <a:endParaRPr lang="en-US" sz="4000" b="1" dirty="0" smtClean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And fail at run-time  :(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ActivateInstance</a:t>
            </a:r>
            <a:r>
              <a:rPr lang="en-US" dirty="0" smtClean="0"/>
              <a:t> Uses Type Traits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477093"/>
            <a:ext cx="114869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&gt;::Name(),</a:t>
            </a: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Traits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NameLength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impl_ActivateInstance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instance);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2635871" y="2320755"/>
            <a:ext cx="7687078" cy="535510"/>
          </a:xfrm>
          <a:custGeom>
            <a:avLst/>
            <a:gdLst>
              <a:gd name="connsiteX0" fmla="*/ 3817395 w 7687078"/>
              <a:gd name="connsiteY0" fmla="*/ 519881 h 535510"/>
              <a:gd name="connsiteX1" fmla="*/ 7115231 w 7687078"/>
              <a:gd name="connsiteY1" fmla="*/ 474911 h 535510"/>
              <a:gd name="connsiteX2" fmla="*/ 7025290 w 7687078"/>
              <a:gd name="connsiteY2" fmla="*/ 40196 h 535510"/>
              <a:gd name="connsiteX3" fmla="*/ 579519 w 7687078"/>
              <a:gd name="connsiteY3" fmla="*/ 70176 h 535510"/>
              <a:gd name="connsiteX4" fmla="*/ 661965 w 7687078"/>
              <a:gd name="connsiteY4" fmla="*/ 489901 h 535510"/>
              <a:gd name="connsiteX5" fmla="*/ 3712463 w 7687078"/>
              <a:gd name="connsiteY5" fmla="*/ 504891 h 5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87078" h="535510">
                <a:moveTo>
                  <a:pt x="3817395" y="519881"/>
                </a:moveTo>
                <a:lnTo>
                  <a:pt x="7115231" y="474911"/>
                </a:lnTo>
                <a:cubicBezTo>
                  <a:pt x="7649880" y="394963"/>
                  <a:pt x="8114575" y="107652"/>
                  <a:pt x="7025290" y="40196"/>
                </a:cubicBezTo>
                <a:cubicBezTo>
                  <a:pt x="5936005" y="-27260"/>
                  <a:pt x="1640073" y="-4775"/>
                  <a:pt x="579519" y="70176"/>
                </a:cubicBezTo>
                <a:cubicBezTo>
                  <a:pt x="-481035" y="145127"/>
                  <a:pt x="139808" y="417449"/>
                  <a:pt x="661965" y="489901"/>
                </a:cubicBezTo>
                <a:cubicBezTo>
                  <a:pt x="1184122" y="562353"/>
                  <a:pt x="2448292" y="533622"/>
                  <a:pt x="3712463" y="504891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571470" y="3418835"/>
            <a:ext cx="6353675" cy="1253337"/>
          </a:xfrm>
          <a:custGeom>
            <a:avLst/>
            <a:gdLst>
              <a:gd name="connsiteX0" fmla="*/ 2800536 w 6353675"/>
              <a:gd name="connsiteY0" fmla="*/ 1139596 h 1253337"/>
              <a:gd name="connsiteX1" fmla="*/ 5933480 w 6353675"/>
              <a:gd name="connsiteY1" fmla="*/ 1117111 h 1253337"/>
              <a:gd name="connsiteX2" fmla="*/ 5723618 w 6353675"/>
              <a:gd name="connsiteY2" fmla="*/ 75295 h 1253337"/>
              <a:gd name="connsiteX3" fmla="*/ 454575 w 6353675"/>
              <a:gd name="connsiteY3" fmla="*/ 202711 h 1253337"/>
              <a:gd name="connsiteX4" fmla="*/ 537021 w 6353675"/>
              <a:gd name="connsiteY4" fmla="*/ 1169577 h 1253337"/>
              <a:gd name="connsiteX5" fmla="*/ 2740575 w 6353675"/>
              <a:gd name="connsiteY5" fmla="*/ 1139596 h 125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3675" h="1253337">
                <a:moveTo>
                  <a:pt x="2800536" y="1139596"/>
                </a:moveTo>
                <a:cubicBezTo>
                  <a:pt x="4123418" y="1217045"/>
                  <a:pt x="5446300" y="1294494"/>
                  <a:pt x="5933480" y="1117111"/>
                </a:cubicBezTo>
                <a:cubicBezTo>
                  <a:pt x="6420660" y="939728"/>
                  <a:pt x="6636769" y="227695"/>
                  <a:pt x="5723618" y="75295"/>
                </a:cubicBezTo>
                <a:cubicBezTo>
                  <a:pt x="4810467" y="-77105"/>
                  <a:pt x="1319008" y="20331"/>
                  <a:pt x="454575" y="202711"/>
                </a:cubicBezTo>
                <a:cubicBezTo>
                  <a:pt x="-409858" y="385091"/>
                  <a:pt x="156021" y="1013429"/>
                  <a:pt x="537021" y="1169577"/>
                </a:cubicBezTo>
                <a:cubicBezTo>
                  <a:pt x="918021" y="1325725"/>
                  <a:pt x="1829298" y="1232660"/>
                  <a:pt x="2740575" y="113959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81438" y="5290475"/>
            <a:ext cx="3556332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Why this indirection?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269043" y="5838669"/>
            <a:ext cx="3365291" cy="614185"/>
          </a:xfrm>
          <a:custGeom>
            <a:avLst/>
            <a:gdLst>
              <a:gd name="connsiteX0" fmla="*/ 3365291 w 3365291"/>
              <a:gd name="connsiteY0" fmla="*/ 277318 h 614185"/>
              <a:gd name="connsiteX1" fmla="*/ 2308485 w 3365291"/>
              <a:gd name="connsiteY1" fmla="*/ 607101 h 614185"/>
              <a:gd name="connsiteX2" fmla="*/ 0 w 3365291"/>
              <a:gd name="connsiteY2" fmla="*/ 0 h 61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291" h="614185">
                <a:moveTo>
                  <a:pt x="3365291" y="277318"/>
                </a:moveTo>
                <a:cubicBezTo>
                  <a:pt x="3117329" y="465319"/>
                  <a:pt x="2869367" y="653321"/>
                  <a:pt x="2308485" y="607101"/>
                </a:cubicBezTo>
                <a:cubicBezTo>
                  <a:pt x="1747603" y="560881"/>
                  <a:pt x="873801" y="280440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No REFIID?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597647"/>
            <a:ext cx="114869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impl_ActivateInstance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IInspectable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check(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RoActivateInstance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put(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impl_ActivateInstance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IInspectable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impl_ActivateInstance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instance);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instance.As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462975" y="3336584"/>
            <a:ext cx="419022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Avoids extra QI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388510" y="3215390"/>
            <a:ext cx="743654" cy="546032"/>
          </a:xfrm>
          <a:custGeom>
            <a:avLst/>
            <a:gdLst>
              <a:gd name="connsiteX0" fmla="*/ 743654 w 743654"/>
              <a:gd name="connsiteY0" fmla="*/ 464695 h 546032"/>
              <a:gd name="connsiteX1" fmla="*/ 9136 w 743654"/>
              <a:gd name="connsiteY1" fmla="*/ 509666 h 546032"/>
              <a:gd name="connsiteX2" fmla="*/ 398880 w 743654"/>
              <a:gd name="connsiteY2" fmla="*/ 0 h 54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4" h="546032">
                <a:moveTo>
                  <a:pt x="743654" y="464695"/>
                </a:moveTo>
                <a:cubicBezTo>
                  <a:pt x="405126" y="525905"/>
                  <a:pt x="66598" y="587115"/>
                  <a:pt x="9136" y="509666"/>
                </a:cubicBezTo>
                <a:cubicBezTo>
                  <a:pt x="-48326" y="432217"/>
                  <a:pt x="175277" y="216108"/>
                  <a:pt x="39888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ActivateInstance</a:t>
            </a:r>
            <a:r>
              <a:rPr lang="en-US" dirty="0" smtClean="0"/>
              <a:t> Can Be Simpler Still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&gt;::Name(),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NameLength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impl_ActivateInstance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instance);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instance;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11056" y="5637575"/>
            <a:ext cx="571921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Classy result by default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560570" y="2315980"/>
            <a:ext cx="1250285" cy="3207895"/>
          </a:xfrm>
          <a:custGeom>
            <a:avLst/>
            <a:gdLst>
              <a:gd name="connsiteX0" fmla="*/ 367260 w 1250285"/>
              <a:gd name="connsiteY0" fmla="*/ 3207895 h 3207895"/>
              <a:gd name="connsiteX1" fmla="*/ 1146748 w 1250285"/>
              <a:gd name="connsiteY1" fmla="*/ 1888761 h 3207895"/>
              <a:gd name="connsiteX2" fmla="*/ 1116768 w 1250285"/>
              <a:gd name="connsiteY2" fmla="*/ 899410 h 3207895"/>
              <a:gd name="connsiteX3" fmla="*/ 0 w 1250285"/>
              <a:gd name="connsiteY3" fmla="*/ 0 h 320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285" h="3207895">
                <a:moveTo>
                  <a:pt x="367260" y="3207895"/>
                </a:moveTo>
                <a:cubicBezTo>
                  <a:pt x="694545" y="2740701"/>
                  <a:pt x="1021830" y="2273508"/>
                  <a:pt x="1146748" y="1888761"/>
                </a:cubicBezTo>
                <a:cubicBezTo>
                  <a:pt x="1271666" y="1504014"/>
                  <a:pt x="1307893" y="1214203"/>
                  <a:pt x="1116768" y="899410"/>
                </a:cubicBezTo>
                <a:cubicBezTo>
                  <a:pt x="925643" y="584617"/>
                  <a:pt x="462821" y="292308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Compile-time Construction</a:t>
            </a:r>
            <a:r>
              <a:rPr lang="en-US" dirty="0"/>
              <a:t>: </a:t>
            </a:r>
            <a:r>
              <a:rPr lang="en-US" dirty="0" err="1" smtClean="0"/>
              <a:t>StorageFile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481001"/>
            <a:ext cx="115744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 declarations and static members...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569" y="4827792"/>
            <a:ext cx="11192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GetFileFromPathAsync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L"..."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433134" y="3187083"/>
            <a:ext cx="3718737" cy="1899822"/>
          </a:xfrm>
          <a:custGeom>
            <a:avLst/>
            <a:gdLst>
              <a:gd name="connsiteX0" fmla="*/ 2698812 w 3718737"/>
              <a:gd name="connsiteY0" fmla="*/ 0 h 1899822"/>
              <a:gd name="connsiteX1" fmla="*/ 3710866 w 3718737"/>
              <a:gd name="connsiteY1" fmla="*/ 710214 h 1899822"/>
              <a:gd name="connsiteX2" fmla="*/ 2982897 w 3718737"/>
              <a:gd name="connsiteY2" fmla="*/ 1535837 h 1899822"/>
              <a:gd name="connsiteX3" fmla="*/ 0 w 3718737"/>
              <a:gd name="connsiteY3" fmla="*/ 1899822 h 189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737" h="1899822">
                <a:moveTo>
                  <a:pt x="2698812" y="0"/>
                </a:moveTo>
                <a:cubicBezTo>
                  <a:pt x="3181165" y="227120"/>
                  <a:pt x="3663519" y="454241"/>
                  <a:pt x="3710866" y="710214"/>
                </a:cubicBezTo>
                <a:cubicBezTo>
                  <a:pt x="3758214" y="966187"/>
                  <a:pt x="3601375" y="1337569"/>
                  <a:pt x="2982897" y="1535837"/>
                </a:cubicBezTo>
                <a:cubicBezTo>
                  <a:pt x="2364419" y="1734105"/>
                  <a:pt x="1182209" y="1816963"/>
                  <a:pt x="0" y="18998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Compile-time Construction</a:t>
            </a:r>
            <a:r>
              <a:rPr lang="en-US" dirty="0"/>
              <a:t>: </a:t>
            </a:r>
            <a:r>
              <a:rPr lang="en-US" dirty="0" err="1"/>
              <a:t>SyndicationError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481001"/>
            <a:ext cx="115744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static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SyndicationErrorStatus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GetStatus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569" y="4827792"/>
            <a:ext cx="11192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error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SyndicationErrorStatus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GetStatus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(123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40420" y="3390353"/>
            <a:ext cx="3556332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Won’t compile – that’s good!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781862" y="3770026"/>
            <a:ext cx="3215390" cy="1377673"/>
          </a:xfrm>
          <a:custGeom>
            <a:avLst/>
            <a:gdLst>
              <a:gd name="connsiteX0" fmla="*/ 3215390 w 3215390"/>
              <a:gd name="connsiteY0" fmla="*/ 0 h 1377673"/>
              <a:gd name="connsiteX1" fmla="*/ 2046158 w 3215390"/>
              <a:gd name="connsiteY1" fmla="*/ 299804 h 1377673"/>
              <a:gd name="connsiteX2" fmla="*/ 1191718 w 3215390"/>
              <a:gd name="connsiteY2" fmla="*/ 1244184 h 1377673"/>
              <a:gd name="connsiteX3" fmla="*/ 0 w 3215390"/>
              <a:gd name="connsiteY3" fmla="*/ 1349115 h 137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5390" h="1377673">
                <a:moveTo>
                  <a:pt x="3215390" y="0"/>
                </a:moveTo>
                <a:cubicBezTo>
                  <a:pt x="2799413" y="46220"/>
                  <a:pt x="2383437" y="92440"/>
                  <a:pt x="2046158" y="299804"/>
                </a:cubicBezTo>
                <a:cubicBezTo>
                  <a:pt x="1708879" y="507168"/>
                  <a:pt x="1532744" y="1069299"/>
                  <a:pt x="1191718" y="1244184"/>
                </a:cubicBezTo>
                <a:cubicBezTo>
                  <a:pt x="850692" y="1419069"/>
                  <a:pt x="425346" y="1384092"/>
                  <a:pt x="0" y="134911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87202"/>
            <a:ext cx="12192000" cy="1570983"/>
          </a:xfrm>
        </p:spPr>
        <p:txBody>
          <a:bodyPr/>
          <a:lstStyle/>
          <a:p>
            <a:r>
              <a:rPr lang="en-US" dirty="0" smtClean="0"/>
              <a:t>Diversion: Static Classes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481001"/>
            <a:ext cx="1157443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Modern {</a:t>
            </a:r>
            <a:endParaRPr lang="en-US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Traits&lt;Windows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::Web::Syndication::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static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Name()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L"Windows.Web.Syndication.SyndicationError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static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40;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569" y="5473165"/>
            <a:ext cx="111926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wat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factory 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SyndicationError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823877" y="4365488"/>
            <a:ext cx="355633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Won’t compile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975154" y="4720253"/>
            <a:ext cx="1049705" cy="661216"/>
          </a:xfrm>
          <a:custGeom>
            <a:avLst/>
            <a:gdLst>
              <a:gd name="connsiteX0" fmla="*/ 1049705 w 1049705"/>
              <a:gd name="connsiteY0" fmla="*/ 24134 h 661216"/>
              <a:gd name="connsiteX1" fmla="*/ 127810 w 1049705"/>
              <a:gd name="connsiteY1" fmla="*/ 76599 h 661216"/>
              <a:gd name="connsiteX2" fmla="*/ 30374 w 1049705"/>
              <a:gd name="connsiteY2" fmla="*/ 661216 h 66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9705" h="661216">
                <a:moveTo>
                  <a:pt x="1049705" y="24134"/>
                </a:moveTo>
                <a:cubicBezTo>
                  <a:pt x="673701" y="-2724"/>
                  <a:pt x="297698" y="-29581"/>
                  <a:pt x="127810" y="76599"/>
                </a:cubicBezTo>
                <a:cubicBezTo>
                  <a:pt x="-42078" y="182779"/>
                  <a:pt x="-5852" y="421997"/>
                  <a:pt x="30374" y="66121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04867" y="4765279"/>
            <a:ext cx="357933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This will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694295" y="5478905"/>
            <a:ext cx="2800477" cy="888443"/>
          </a:xfrm>
          <a:custGeom>
            <a:avLst/>
            <a:gdLst>
              <a:gd name="connsiteX0" fmla="*/ 2585803 w 2800477"/>
              <a:gd name="connsiteY0" fmla="*/ 0 h 888443"/>
              <a:gd name="connsiteX1" fmla="*/ 2540833 w 2800477"/>
              <a:gd name="connsiteY1" fmla="*/ 764498 h 888443"/>
              <a:gd name="connsiteX2" fmla="*/ 0 w 2800477"/>
              <a:gd name="connsiteY2" fmla="*/ 839449 h 88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477" h="888443">
                <a:moveTo>
                  <a:pt x="2585803" y="0"/>
                </a:moveTo>
                <a:cubicBezTo>
                  <a:pt x="2778801" y="312295"/>
                  <a:pt x="2971800" y="624590"/>
                  <a:pt x="2540833" y="764498"/>
                </a:cubicBezTo>
                <a:cubicBezTo>
                  <a:pt x="2109866" y="904406"/>
                  <a:pt x="393492" y="920646"/>
                  <a:pt x="0" y="839449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6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 </a:t>
            </a:r>
            <a:r>
              <a:rPr lang="en-US" dirty="0" smtClean="0"/>
              <a:t>Construction: </a:t>
            </a:r>
            <a:r>
              <a:rPr lang="en-US" dirty="0" err="1"/>
              <a:t>SyndicationClient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9" y="1758185"/>
            <a:ext cx="11877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ISyndicationClient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(Security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::Credentials::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PasswordCredential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17568" y="4515868"/>
            <a:ext cx="109791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client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(credential);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432841" y="3718505"/>
            <a:ext cx="322439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Placeholder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0587" y="4681808"/>
            <a:ext cx="447589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Default activation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26968" y="5636169"/>
            <a:ext cx="455950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Factory activation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17397" y="2548328"/>
            <a:ext cx="3540006" cy="1643387"/>
          </a:xfrm>
          <a:custGeom>
            <a:avLst/>
            <a:gdLst>
              <a:gd name="connsiteX0" fmla="*/ 3540006 w 3540006"/>
              <a:gd name="connsiteY0" fmla="*/ 1521502 h 1643387"/>
              <a:gd name="connsiteX1" fmla="*/ 392072 w 3540006"/>
              <a:gd name="connsiteY1" fmla="*/ 1521502 h 1643387"/>
              <a:gd name="connsiteX2" fmla="*/ 84773 w 3540006"/>
              <a:gd name="connsiteY2" fmla="*/ 254833 h 1643387"/>
              <a:gd name="connsiteX3" fmla="*/ 729351 w 3540006"/>
              <a:gd name="connsiteY3" fmla="*/ 0 h 164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006" h="1643387">
                <a:moveTo>
                  <a:pt x="3540006" y="1521502"/>
                </a:moveTo>
                <a:cubicBezTo>
                  <a:pt x="2253975" y="1627058"/>
                  <a:pt x="967944" y="1732614"/>
                  <a:pt x="392072" y="1521502"/>
                </a:cubicBezTo>
                <a:cubicBezTo>
                  <a:pt x="-183800" y="1310390"/>
                  <a:pt x="28560" y="508416"/>
                  <a:pt x="84773" y="254833"/>
                </a:cubicBezTo>
                <a:cubicBezTo>
                  <a:pt x="140986" y="1250"/>
                  <a:pt x="435168" y="625"/>
                  <a:pt x="729351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564464" y="4077325"/>
            <a:ext cx="377949" cy="397239"/>
          </a:xfrm>
          <a:custGeom>
            <a:avLst/>
            <a:gdLst>
              <a:gd name="connsiteX0" fmla="*/ 377949 w 377949"/>
              <a:gd name="connsiteY0" fmla="*/ 0 h 397239"/>
              <a:gd name="connsiteX1" fmla="*/ 33175 w 377949"/>
              <a:gd name="connsiteY1" fmla="*/ 157396 h 397239"/>
              <a:gd name="connsiteX2" fmla="*/ 33175 w 377949"/>
              <a:gd name="connsiteY2" fmla="*/ 397239 h 39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949" h="397239">
                <a:moveTo>
                  <a:pt x="377949" y="0"/>
                </a:moveTo>
                <a:cubicBezTo>
                  <a:pt x="234293" y="45595"/>
                  <a:pt x="90637" y="91190"/>
                  <a:pt x="33175" y="157396"/>
                </a:cubicBezTo>
                <a:cubicBezTo>
                  <a:pt x="-24287" y="223603"/>
                  <a:pt x="4444" y="310421"/>
                  <a:pt x="33175" y="397239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879297" y="4969239"/>
            <a:ext cx="1528997" cy="404321"/>
          </a:xfrm>
          <a:custGeom>
            <a:avLst/>
            <a:gdLst>
              <a:gd name="connsiteX0" fmla="*/ 1956216 w 1956216"/>
              <a:gd name="connsiteY0" fmla="*/ 0 h 404321"/>
              <a:gd name="connsiteX1" fmla="*/ 1341619 w 1956216"/>
              <a:gd name="connsiteY1" fmla="*/ 59961 h 404321"/>
              <a:gd name="connsiteX2" fmla="*/ 921895 w 1956216"/>
              <a:gd name="connsiteY2" fmla="*/ 359764 h 404321"/>
              <a:gd name="connsiteX3" fmla="*/ 0 w 1956216"/>
              <a:gd name="connsiteY3" fmla="*/ 397240 h 40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6216" h="404321">
                <a:moveTo>
                  <a:pt x="1956216" y="0"/>
                </a:moveTo>
                <a:cubicBezTo>
                  <a:pt x="1735111" y="0"/>
                  <a:pt x="1514006" y="0"/>
                  <a:pt x="1341619" y="59961"/>
                </a:cubicBezTo>
                <a:cubicBezTo>
                  <a:pt x="1169232" y="119922"/>
                  <a:pt x="1145498" y="303551"/>
                  <a:pt x="921895" y="359764"/>
                </a:cubicBezTo>
                <a:cubicBezTo>
                  <a:pt x="698292" y="415977"/>
                  <a:pt x="349146" y="406608"/>
                  <a:pt x="0" y="39724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204594" y="5883639"/>
            <a:ext cx="1223031" cy="149902"/>
          </a:xfrm>
          <a:custGeom>
            <a:avLst/>
            <a:gdLst>
              <a:gd name="connsiteX0" fmla="*/ 1334124 w 1334124"/>
              <a:gd name="connsiteY0" fmla="*/ 153286 h 153286"/>
              <a:gd name="connsiteX1" fmla="*/ 682052 w 1334124"/>
              <a:gd name="connsiteY1" fmla="*/ 3384 h 153286"/>
              <a:gd name="connsiteX2" fmla="*/ 0 w 1334124"/>
              <a:gd name="connsiteY2" fmla="*/ 63345 h 15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124" h="153286">
                <a:moveTo>
                  <a:pt x="1334124" y="153286"/>
                </a:moveTo>
                <a:cubicBezTo>
                  <a:pt x="1119265" y="85830"/>
                  <a:pt x="904406" y="18374"/>
                  <a:pt x="682052" y="3384"/>
                </a:cubicBezTo>
                <a:cubicBezTo>
                  <a:pt x="459698" y="-11606"/>
                  <a:pt x="229849" y="25869"/>
                  <a:pt x="0" y="6334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167266" y="2857875"/>
            <a:ext cx="4123945" cy="1819056"/>
          </a:xfrm>
          <a:custGeom>
            <a:avLst/>
            <a:gdLst>
              <a:gd name="connsiteX0" fmla="*/ 3934918 w 4123945"/>
              <a:gd name="connsiteY0" fmla="*/ 1819056 h 1819056"/>
              <a:gd name="connsiteX1" fmla="*/ 3672590 w 4123945"/>
              <a:gd name="connsiteY1" fmla="*/ 237594 h 1819056"/>
              <a:gd name="connsiteX2" fmla="*/ 0 w 4123945"/>
              <a:gd name="connsiteY2" fmla="*/ 35227 h 181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5" h="1819056">
                <a:moveTo>
                  <a:pt x="3934918" y="1819056"/>
                </a:moveTo>
                <a:cubicBezTo>
                  <a:pt x="4131664" y="1176977"/>
                  <a:pt x="4328410" y="534899"/>
                  <a:pt x="3672590" y="237594"/>
                </a:cubicBezTo>
                <a:cubicBezTo>
                  <a:pt x="3016770" y="-59711"/>
                  <a:pt x="1508385" y="-12242"/>
                  <a:pt x="0" y="35227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920334" y="3153406"/>
            <a:ext cx="718911" cy="2505381"/>
          </a:xfrm>
          <a:custGeom>
            <a:avLst/>
            <a:gdLst>
              <a:gd name="connsiteX0" fmla="*/ 0 w 718911"/>
              <a:gd name="connsiteY0" fmla="*/ 2505381 h 2505381"/>
              <a:gd name="connsiteX1" fmla="*/ 532151 w 718911"/>
              <a:gd name="connsiteY1" fmla="*/ 1426089 h 2505381"/>
              <a:gd name="connsiteX2" fmla="*/ 697043 w 718911"/>
              <a:gd name="connsiteY2" fmla="*/ 181905 h 2505381"/>
              <a:gd name="connsiteX3" fmla="*/ 97436 w 718911"/>
              <a:gd name="connsiteY3" fmla="*/ 32004 h 25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911" h="2505381">
                <a:moveTo>
                  <a:pt x="0" y="2505381"/>
                </a:moveTo>
                <a:cubicBezTo>
                  <a:pt x="207988" y="2159358"/>
                  <a:pt x="415977" y="1813335"/>
                  <a:pt x="532151" y="1426089"/>
                </a:cubicBezTo>
                <a:cubicBezTo>
                  <a:pt x="648325" y="1038843"/>
                  <a:pt x="769496" y="414253"/>
                  <a:pt x="697043" y="181905"/>
                </a:cubicBezTo>
                <a:cubicBezTo>
                  <a:pt x="624590" y="-50443"/>
                  <a:pt x="361013" y="-9220"/>
                  <a:pt x="97436" y="32004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Delegating Construction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2270" y="1846980"/>
            <a:ext cx="118397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ActivateInstance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PasswordCredential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22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creds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ISyndicationClientFactory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CreateSyndicationClient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creds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24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6858" y="1428108"/>
            <a:ext cx="10984445" cy="52706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Modern &amp; Modern 2</a:t>
            </a:r>
          </a:p>
          <a:p>
            <a:pPr lvl="1"/>
            <a:r>
              <a:rPr lang="en-US" dirty="0" smtClean="0"/>
              <a:t>Initial prototypes</a:t>
            </a:r>
          </a:p>
          <a:p>
            <a:r>
              <a:rPr lang="en-US" dirty="0" smtClean="0"/>
              <a:t>Modern 3</a:t>
            </a:r>
          </a:p>
          <a:p>
            <a:pPr lvl="1"/>
            <a:r>
              <a:rPr lang="en-US" dirty="0" smtClean="0"/>
              <a:t>Windows 8.1 &amp; Visual C++ 2013</a:t>
            </a:r>
          </a:p>
          <a:p>
            <a:pPr lvl="1"/>
            <a:r>
              <a:rPr lang="en-US" dirty="0" smtClean="0"/>
              <a:t>Component prototype</a:t>
            </a:r>
          </a:p>
          <a:p>
            <a:r>
              <a:rPr lang="en-US" dirty="0" smtClean="0"/>
              <a:t>Modern 4</a:t>
            </a:r>
          </a:p>
          <a:p>
            <a:pPr lvl="1"/>
            <a:r>
              <a:rPr lang="en-US" dirty="0" smtClean="0"/>
              <a:t>Windows 10 &amp; Visual C++ 2015</a:t>
            </a:r>
          </a:p>
          <a:p>
            <a:pPr lvl="1"/>
            <a:r>
              <a:rPr lang="en-US" dirty="0" smtClean="0"/>
              <a:t>Major overhaul of base projection library</a:t>
            </a:r>
          </a:p>
          <a:p>
            <a:pPr lvl="1"/>
            <a:r>
              <a:rPr lang="en-US" dirty="0" smtClean="0"/>
              <a:t>322,820 lines of code (Build 10240)</a:t>
            </a:r>
          </a:p>
          <a:p>
            <a:pPr lvl="1"/>
            <a:r>
              <a:rPr lang="en-US" dirty="0" smtClean="0"/>
              <a:t>No components</a:t>
            </a:r>
          </a:p>
          <a:p>
            <a:r>
              <a:rPr lang="en-US" dirty="0" smtClean="0"/>
              <a:t>Modern 5</a:t>
            </a:r>
          </a:p>
          <a:p>
            <a:pPr lvl="1"/>
            <a:r>
              <a:rPr lang="en-US" dirty="0" smtClean="0"/>
              <a:t>Microsoft “Modern”</a:t>
            </a:r>
          </a:p>
          <a:p>
            <a:pPr lvl="1"/>
            <a:r>
              <a:rPr lang="en-US" dirty="0"/>
              <a:t>C++ for UWP </a:t>
            </a:r>
            <a:r>
              <a:rPr lang="en-US" dirty="0" smtClean="0"/>
              <a:t>developers</a:t>
            </a:r>
          </a:p>
          <a:p>
            <a:pPr lvl="1"/>
            <a:r>
              <a:rPr lang="en-US" dirty="0" smtClean="0"/>
              <a:t>Hat-less C++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Present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GetActivationFactory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IActivationFactory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&gt;::Name(),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NameLength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factory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check(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RoGetActivationFactory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**&gt;(put(factory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))));</a:t>
            </a: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factory;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959777" y="3242022"/>
            <a:ext cx="388245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Built-in query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911652" y="3949908"/>
            <a:ext cx="1134382" cy="835044"/>
          </a:xfrm>
          <a:custGeom>
            <a:avLst/>
            <a:gdLst>
              <a:gd name="connsiteX0" fmla="*/ 1109273 w 1134382"/>
              <a:gd name="connsiteY0" fmla="*/ 0 h 835044"/>
              <a:gd name="connsiteX1" fmla="*/ 989351 w 1134382"/>
              <a:gd name="connsiteY1" fmla="*/ 749508 h 835044"/>
              <a:gd name="connsiteX2" fmla="*/ 0 w 1134382"/>
              <a:gd name="connsiteY2" fmla="*/ 786984 h 83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382" h="835044">
                <a:moveTo>
                  <a:pt x="1109273" y="0"/>
                </a:moveTo>
                <a:cubicBezTo>
                  <a:pt x="1141751" y="309172"/>
                  <a:pt x="1174230" y="618344"/>
                  <a:pt x="989351" y="749508"/>
                </a:cubicBezTo>
                <a:cubicBezTo>
                  <a:pt x="804472" y="880672"/>
                  <a:pt x="402236" y="833828"/>
                  <a:pt x="0" y="786984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Overloads in C++ Hierarchies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8" y="1758185"/>
            <a:ext cx="115744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Mom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Run(); 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Dad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speed); 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child.Run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881158" y="3646757"/>
            <a:ext cx="6715594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</a:rPr>
              <a:t>error C2385: </a:t>
            </a:r>
            <a:endParaRPr lang="en-US" sz="4000" b="1" dirty="0" smtClean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ambiguous </a:t>
            </a:r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</a:rPr>
              <a:t>access of 'Run'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492708" y="5096656"/>
            <a:ext cx="2300990" cy="951875"/>
          </a:xfrm>
          <a:custGeom>
            <a:avLst/>
            <a:gdLst>
              <a:gd name="connsiteX0" fmla="*/ 2300990 w 2300990"/>
              <a:gd name="connsiteY0" fmla="*/ 0 h 951875"/>
              <a:gd name="connsiteX1" fmla="*/ 1484026 w 2300990"/>
              <a:gd name="connsiteY1" fmla="*/ 667062 h 951875"/>
              <a:gd name="connsiteX2" fmla="*/ 0 w 2300990"/>
              <a:gd name="connsiteY2" fmla="*/ 951875 h 9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0990" h="951875">
                <a:moveTo>
                  <a:pt x="2300990" y="0"/>
                </a:moveTo>
                <a:cubicBezTo>
                  <a:pt x="2084257" y="254208"/>
                  <a:pt x="1867524" y="508416"/>
                  <a:pt x="1484026" y="667062"/>
                </a:cubicBezTo>
                <a:cubicBezTo>
                  <a:pt x="1100528" y="825708"/>
                  <a:pt x="550264" y="888791"/>
                  <a:pt x="0" y="95187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38955" y="5457071"/>
            <a:ext cx="172933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WAT?!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Declarations Satisfy Compiler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8" y="1758185"/>
            <a:ext cx="115744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IStorageFile2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OpenAsync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OpenTransactedWriteAsync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impl_IStorageFile2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OpenTransactedWriteAsync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7240" y="1758185"/>
            <a:ext cx="11794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IAsyncOperation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GetFileFromApplicationUriAsync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IStorageFileStatics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GetFileFromApplicationUriAsync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6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Should Be Natural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7240" y="1758185"/>
            <a:ext cx="117947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Windows::Foundation;</a:t>
            </a:r>
          </a:p>
          <a:p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3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 </a:t>
            </a:r>
            <a:r>
              <a:rPr lang="en-US" sz="3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uri.ToString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another(text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6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Multiplicity of String Input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568" y="1758185"/>
            <a:ext cx="115744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IUriRuntimeClass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Uri(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S0&gt; Uri(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)[S0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Uri(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S0,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S1&gt;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Uri(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)[S0],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wchar_t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)[S1]);</a:t>
            </a: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5" name="Freeform 4"/>
          <p:cNvSpPr/>
          <p:nvPr/>
        </p:nvSpPr>
        <p:spPr>
          <a:xfrm>
            <a:off x="1114180" y="2328058"/>
            <a:ext cx="204951" cy="1079938"/>
          </a:xfrm>
          <a:custGeom>
            <a:avLst/>
            <a:gdLst>
              <a:gd name="connsiteX0" fmla="*/ 194608 w 194608"/>
              <a:gd name="connsiteY0" fmla="*/ 0 h 961697"/>
              <a:gd name="connsiteX1" fmla="*/ 21188 w 194608"/>
              <a:gd name="connsiteY1" fmla="*/ 204952 h 961697"/>
              <a:gd name="connsiteX2" fmla="*/ 13305 w 194608"/>
              <a:gd name="connsiteY2" fmla="*/ 796159 h 961697"/>
              <a:gd name="connsiteX3" fmla="*/ 115781 w 194608"/>
              <a:gd name="connsiteY3" fmla="*/ 961697 h 96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08" h="961697">
                <a:moveTo>
                  <a:pt x="194608" y="0"/>
                </a:moveTo>
                <a:cubicBezTo>
                  <a:pt x="123006" y="36129"/>
                  <a:pt x="51405" y="72259"/>
                  <a:pt x="21188" y="204952"/>
                </a:cubicBezTo>
                <a:cubicBezTo>
                  <a:pt x="-9029" y="337645"/>
                  <a:pt x="-2461" y="670035"/>
                  <a:pt x="13305" y="796159"/>
                </a:cubicBezTo>
                <a:cubicBezTo>
                  <a:pt x="29070" y="922283"/>
                  <a:pt x="72425" y="941990"/>
                  <a:pt x="115781" y="961697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114180" y="3520981"/>
            <a:ext cx="199779" cy="1457997"/>
          </a:xfrm>
          <a:custGeom>
            <a:avLst/>
            <a:gdLst>
              <a:gd name="connsiteX0" fmla="*/ 194608 w 194608"/>
              <a:gd name="connsiteY0" fmla="*/ 0 h 961697"/>
              <a:gd name="connsiteX1" fmla="*/ 21188 w 194608"/>
              <a:gd name="connsiteY1" fmla="*/ 204952 h 961697"/>
              <a:gd name="connsiteX2" fmla="*/ 13305 w 194608"/>
              <a:gd name="connsiteY2" fmla="*/ 796159 h 961697"/>
              <a:gd name="connsiteX3" fmla="*/ 115781 w 194608"/>
              <a:gd name="connsiteY3" fmla="*/ 961697 h 96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08" h="961697">
                <a:moveTo>
                  <a:pt x="194608" y="0"/>
                </a:moveTo>
                <a:cubicBezTo>
                  <a:pt x="123006" y="36129"/>
                  <a:pt x="51405" y="72259"/>
                  <a:pt x="21188" y="204952"/>
                </a:cubicBezTo>
                <a:cubicBezTo>
                  <a:pt x="-9029" y="337645"/>
                  <a:pt x="-2461" y="670035"/>
                  <a:pt x="13305" y="796159"/>
                </a:cubicBezTo>
                <a:cubicBezTo>
                  <a:pt x="29070" y="922283"/>
                  <a:pt x="72425" y="941990"/>
                  <a:pt x="115781" y="961697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Lots of overloads</a:t>
            </a:r>
          </a:p>
          <a:p>
            <a:r>
              <a:rPr lang="en-US" dirty="0" smtClean="0"/>
              <a:t>Adding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wstring</a:t>
            </a:r>
            <a:r>
              <a:rPr lang="en-US" dirty="0" smtClean="0"/>
              <a:t> introduces even more</a:t>
            </a:r>
          </a:p>
          <a:p>
            <a:r>
              <a:rPr lang="en-US" dirty="0" smtClean="0"/>
              <a:t>Combining input types causes promotion</a:t>
            </a:r>
          </a:p>
          <a:p>
            <a:r>
              <a:rPr lang="en-US" dirty="0" smtClean="0"/>
              <a:t>Outputs always “Modern” String and not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wstring</a:t>
            </a:r>
            <a:endParaRPr lang="en-US" dirty="0" smtClean="0"/>
          </a:p>
          <a:p>
            <a:r>
              <a:rPr lang="en-US" dirty="0" smtClean="0"/>
              <a:t>C++ </a:t>
            </a:r>
            <a:r>
              <a:rPr lang="en-US" dirty="0" err="1" smtClean="0"/>
              <a:t>string_view</a:t>
            </a:r>
            <a:r>
              <a:rPr lang="en-US" dirty="0" smtClean="0"/>
              <a:t> may be helpful here provided string literal support</a:t>
            </a:r>
          </a:p>
          <a:p>
            <a:r>
              <a:rPr lang="en-US" dirty="0" err="1" smtClean="0"/>
              <a:t>wcslen</a:t>
            </a:r>
            <a:r>
              <a:rPr lang="en-US" dirty="0" smtClean="0"/>
              <a:t> optimization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Strings</a:t>
            </a:r>
          </a:p>
        </p:txBody>
      </p:sp>
    </p:spTree>
    <p:extLst>
      <p:ext uri="{BB962C8B-B14F-4D97-AF65-F5344CB8AC3E}">
        <p14:creationId xmlns:p14="http://schemas.microsoft.com/office/powerpoint/2010/main" val="4026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ABI and Interop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       Modern </a:t>
            </a:r>
            <a:r>
              <a:rPr lang="en-US" sz="3600" dirty="0"/>
              <a:t>is a Standard C++ language projection for the Windows Runtime. The Modern compiler produces a header-only library designed to provide Standard C++ developers with first-class access to the modern Windows API.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smtClean="0"/>
              <a:t>moderncpp.com/about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Constructors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319" y="1758185"/>
            <a:ext cx="109373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IUriRuntimeClassFactory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factory =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IUriRuntimeClassFactory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factory.CreateUri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9" name="Down Arrow 8"/>
          <p:cNvSpPr/>
          <p:nvPr/>
        </p:nvSpPr>
        <p:spPr>
          <a:xfrm>
            <a:off x="2944215" y="2257542"/>
            <a:ext cx="1297379" cy="95035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12435" y="2003761"/>
            <a:ext cx="205393" cy="2555835"/>
          </a:xfrm>
          <a:custGeom>
            <a:avLst/>
            <a:gdLst>
              <a:gd name="connsiteX0" fmla="*/ 279198 w 294188"/>
              <a:gd name="connsiteY0" fmla="*/ 408 h 2555835"/>
              <a:gd name="connsiteX1" fmla="*/ 31860 w 294188"/>
              <a:gd name="connsiteY1" fmla="*/ 367667 h 2555835"/>
              <a:gd name="connsiteX2" fmla="*/ 31860 w 294188"/>
              <a:gd name="connsiteY2" fmla="*/ 2233942 h 2555835"/>
              <a:gd name="connsiteX3" fmla="*/ 294188 w 294188"/>
              <a:gd name="connsiteY3" fmla="*/ 2541241 h 255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88" h="2555835">
                <a:moveTo>
                  <a:pt x="279198" y="408"/>
                </a:moveTo>
                <a:cubicBezTo>
                  <a:pt x="176140" y="-2091"/>
                  <a:pt x="73083" y="-4589"/>
                  <a:pt x="31860" y="367667"/>
                </a:cubicBezTo>
                <a:cubicBezTo>
                  <a:pt x="-9363" y="739923"/>
                  <a:pt x="-11861" y="1871680"/>
                  <a:pt x="31860" y="2233942"/>
                </a:cubicBezTo>
                <a:cubicBezTo>
                  <a:pt x="75581" y="2596204"/>
                  <a:pt x="184884" y="2568722"/>
                  <a:pt x="294188" y="2541241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6872" y="5497002"/>
            <a:ext cx="287375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Same type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27636" y="3295851"/>
            <a:ext cx="1626016" cy="2749813"/>
          </a:xfrm>
          <a:custGeom>
            <a:avLst/>
            <a:gdLst>
              <a:gd name="connsiteX0" fmla="*/ 381833 w 1626016"/>
              <a:gd name="connsiteY0" fmla="*/ 1985 h 2749813"/>
              <a:gd name="connsiteX1" fmla="*/ 44554 w 1626016"/>
              <a:gd name="connsiteY1" fmla="*/ 406719 h 2749813"/>
              <a:gd name="connsiteX2" fmla="*/ 179466 w 1626016"/>
              <a:gd name="connsiteY2" fmla="*/ 2520333 h 2749813"/>
              <a:gd name="connsiteX3" fmla="*/ 1626016 w 1626016"/>
              <a:gd name="connsiteY3" fmla="*/ 2595283 h 274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6016" h="2749813">
                <a:moveTo>
                  <a:pt x="381833" y="1985"/>
                </a:moveTo>
                <a:cubicBezTo>
                  <a:pt x="230057" y="-5511"/>
                  <a:pt x="78282" y="-13006"/>
                  <a:pt x="44554" y="406719"/>
                </a:cubicBezTo>
                <a:cubicBezTo>
                  <a:pt x="10826" y="826444"/>
                  <a:pt x="-84111" y="2155572"/>
                  <a:pt x="179466" y="2520333"/>
                </a:cubicBezTo>
                <a:cubicBezTo>
                  <a:pt x="443043" y="2885094"/>
                  <a:pt x="1034529" y="2740188"/>
                  <a:pt x="1626016" y="2595283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Methods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8" y="1758185"/>
            <a:ext cx="115744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factory.CreateUri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hr = factory</a:t>
            </a:r>
            <a:r>
              <a:rPr lang="de-DE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abi_CreateUri</a:t>
            </a:r>
            <a:r>
              <a:rPr lang="de-DE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de-DE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de-DE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de-DE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9" name="Down Arrow 8"/>
          <p:cNvSpPr/>
          <p:nvPr/>
        </p:nvSpPr>
        <p:spPr>
          <a:xfrm>
            <a:off x="2569465" y="2257542"/>
            <a:ext cx="1372949" cy="95035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56610" y="2257542"/>
            <a:ext cx="5921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56610" y="3706592"/>
            <a:ext cx="5921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41161" y="5153142"/>
            <a:ext cx="5921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 the Rabbit Hole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IUriRuntimeClass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check(factory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abi_CreateUri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StringReference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://moderncpp.com/"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put(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detach(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uri.ToString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560725" y="3738339"/>
            <a:ext cx="394055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Modern types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53818" y="1309774"/>
            <a:ext cx="394055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No projection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828800" y="4114800"/>
            <a:ext cx="3335311" cy="337278"/>
          </a:xfrm>
          <a:custGeom>
            <a:avLst/>
            <a:gdLst>
              <a:gd name="connsiteX0" fmla="*/ 7142813 w 7142813"/>
              <a:gd name="connsiteY0" fmla="*/ 0 h 337278"/>
              <a:gd name="connsiteX1" fmla="*/ 1259174 w 7142813"/>
              <a:gd name="connsiteY1" fmla="*/ 82446 h 337278"/>
              <a:gd name="connsiteX2" fmla="*/ 0 w 7142813"/>
              <a:gd name="connsiteY2" fmla="*/ 337278 h 33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2813" h="337278">
                <a:moveTo>
                  <a:pt x="7142813" y="0"/>
                </a:moveTo>
                <a:lnTo>
                  <a:pt x="1259174" y="82446"/>
                </a:lnTo>
                <a:cubicBezTo>
                  <a:pt x="68705" y="138659"/>
                  <a:pt x="34352" y="237968"/>
                  <a:pt x="0" y="33727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388306" y="1758185"/>
            <a:ext cx="1231038" cy="266989"/>
          </a:xfrm>
          <a:custGeom>
            <a:avLst/>
            <a:gdLst>
              <a:gd name="connsiteX0" fmla="*/ 1141097 w 1141097"/>
              <a:gd name="connsiteY0" fmla="*/ 0 h 263830"/>
              <a:gd name="connsiteX1" fmla="*/ 586461 w 1141097"/>
              <a:gd name="connsiteY1" fmla="*/ 149902 h 263830"/>
              <a:gd name="connsiteX2" fmla="*/ 9340 w 1141097"/>
              <a:gd name="connsiteY2" fmla="*/ 239843 h 2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1097" h="263830">
                <a:moveTo>
                  <a:pt x="1141097" y="0"/>
                </a:moveTo>
                <a:cubicBezTo>
                  <a:pt x="958092" y="54964"/>
                  <a:pt x="775087" y="109928"/>
                  <a:pt x="586461" y="149902"/>
                </a:cubicBezTo>
                <a:cubicBezTo>
                  <a:pt x="397835" y="189876"/>
                  <a:pt x="-71857" y="316043"/>
                  <a:pt x="9340" y="239843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925234" y="3077634"/>
            <a:ext cx="2238877" cy="1047028"/>
          </a:xfrm>
          <a:custGeom>
            <a:avLst/>
            <a:gdLst>
              <a:gd name="connsiteX0" fmla="*/ 2031167 w 2031167"/>
              <a:gd name="connsiteY0" fmla="*/ 959370 h 969231"/>
              <a:gd name="connsiteX1" fmla="*/ 816964 w 2031167"/>
              <a:gd name="connsiteY1" fmla="*/ 831954 h 969231"/>
              <a:gd name="connsiteX2" fmla="*/ 0 w 2031167"/>
              <a:gd name="connsiteY2" fmla="*/ 0 h 96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1167" h="969231">
                <a:moveTo>
                  <a:pt x="2031167" y="959370"/>
                </a:moveTo>
                <a:cubicBezTo>
                  <a:pt x="1593329" y="975609"/>
                  <a:pt x="1155492" y="991849"/>
                  <a:pt x="816964" y="831954"/>
                </a:cubicBezTo>
                <a:cubicBezTo>
                  <a:pt x="478436" y="672059"/>
                  <a:pt x="239218" y="336029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 animBg="1"/>
      <p:bldP spid="24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6858" y="1775479"/>
            <a:ext cx="10984445" cy="46777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helpers are non-member </a:t>
            </a:r>
            <a:r>
              <a:rPr lang="en-US" dirty="0"/>
              <a:t>functions </a:t>
            </a:r>
            <a:r>
              <a:rPr lang="en-US" dirty="0" smtClean="0"/>
              <a:t>and lowercase</a:t>
            </a:r>
          </a:p>
          <a:p>
            <a:pPr lvl="1"/>
            <a:r>
              <a:rPr lang="en-US" dirty="0" smtClean="0"/>
              <a:t>Except As&lt;T&gt; since that seems more frequently used</a:t>
            </a:r>
          </a:p>
          <a:p>
            <a:r>
              <a:rPr lang="en-US" dirty="0"/>
              <a:t>Generically covers String, </a:t>
            </a:r>
            <a:r>
              <a:rPr lang="en-US" dirty="0" err="1"/>
              <a:t>ComPtr</a:t>
            </a:r>
            <a:r>
              <a:rPr lang="en-US" dirty="0"/>
              <a:t>, Handle, and projected types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get(object) -&gt; value</a:t>
            </a:r>
          </a:p>
          <a:p>
            <a:pPr lvl="1"/>
            <a:r>
              <a:rPr lang="en-US" dirty="0" smtClean="0"/>
              <a:t>Get pointer/handle for any modern type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put(object) -&gt; &amp;value</a:t>
            </a:r>
          </a:p>
          <a:p>
            <a:pPr lvl="1"/>
            <a:r>
              <a:rPr lang="en-US" dirty="0" smtClean="0"/>
              <a:t>Simpler and safer version of WRL’s </a:t>
            </a:r>
            <a:r>
              <a:rPr lang="en-US" dirty="0" err="1" smtClean="0"/>
              <a:t>ComPtr.GetAddressOf</a:t>
            </a:r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attach(object, value)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etach(object) -&gt; value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copy?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 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Parameters and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Enumerations and </a:t>
            </a:r>
            <a:r>
              <a:rPr lang="en-US" dirty="0" err="1" smtClean="0"/>
              <a:t>fundametal</a:t>
            </a:r>
            <a:r>
              <a:rPr lang="en-US" dirty="0" smtClean="0"/>
              <a:t> types by value</a:t>
            </a:r>
          </a:p>
          <a:p>
            <a:pPr lvl="1"/>
            <a:r>
              <a:rPr lang="en-US" dirty="0" smtClean="0"/>
              <a:t>Declaration: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Definition: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Structures by </a:t>
            </a:r>
            <a:r>
              <a:rPr lang="en-US" dirty="0" err="1" smtClean="0"/>
              <a:t>const</a:t>
            </a:r>
            <a:r>
              <a:rPr lang="en-US" dirty="0" smtClean="0"/>
              <a:t> reference</a:t>
            </a:r>
          </a:p>
          <a:p>
            <a:pPr lvl="1"/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size</a:t>
            </a:r>
            <a:endParaRPr lang="en-US" dirty="0" smtClean="0"/>
          </a:p>
          <a:p>
            <a:pPr lvl="1"/>
            <a:r>
              <a:rPr lang="en-US" dirty="0" smtClean="0"/>
              <a:t>Why is ABI by value?</a:t>
            </a:r>
          </a:p>
          <a:p>
            <a:r>
              <a:rPr lang="en-US" dirty="0" smtClean="0"/>
              <a:t>Strings and classes/interfaces by </a:t>
            </a:r>
            <a:r>
              <a:rPr lang="en-US" dirty="0" err="1" smtClean="0"/>
              <a:t>const</a:t>
            </a:r>
            <a:r>
              <a:rPr lang="en-US" dirty="0" smtClean="0"/>
              <a:t> reference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voids </a:t>
            </a:r>
            <a:r>
              <a:rPr lang="en-US" dirty="0" err="1" smtClean="0"/>
              <a:t>WindowsDuplicateString</a:t>
            </a:r>
            <a:r>
              <a:rPr lang="en-US" dirty="0" smtClean="0"/>
              <a:t>/</a:t>
            </a:r>
            <a:r>
              <a:rPr lang="en-US" dirty="0" err="1" smtClean="0"/>
              <a:t>AddRef</a:t>
            </a:r>
            <a:endParaRPr lang="en-US" dirty="0" smtClean="0"/>
          </a:p>
          <a:p>
            <a:pPr lvl="1"/>
            <a:r>
              <a:rPr lang="en-US" dirty="0" smtClean="0"/>
              <a:t>Inline calls avoid double indirection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Parameters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Implementations and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4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Framework-less App?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568" y="1758185"/>
            <a:ext cx="115744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ViewSource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IFrameworkViewSourceT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ViewSource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IFrameworkView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make&lt;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wWinMain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HINSTANCE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PWSTR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CoreApplication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::Run(make&lt;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ViewSource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4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IFrameworkViewSourceT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IFrameworkViewSourceT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IFrameworkViewSource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abi_CreateView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IFrameworkView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**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call([&amp;]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detach(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5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ImplementsDefault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7568" y="1758185"/>
            <a:ext cx="115744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ImplementsDefault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endParaRPr lang="en-US" sz="3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3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...,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3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Cloaked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&lt;::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IAgileObject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2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await.h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base.h</a:t>
            </a:r>
            <a:r>
              <a:rPr lang="en-US" sz="3600" dirty="0" smtClean="0"/>
              <a:t> (65KB)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comptr.h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debug.h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handle.h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implements.h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sdk.abi.h</a:t>
            </a:r>
            <a:r>
              <a:rPr lang="en-US" sz="3600" dirty="0" smtClean="0"/>
              <a:t> (3,941KB)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sdk.extend.h</a:t>
            </a:r>
            <a:r>
              <a:rPr lang="en-US" sz="3600" dirty="0" smtClean="0"/>
              <a:t> (259KB)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sdk.meta.h</a:t>
            </a:r>
            <a:r>
              <a:rPr lang="en-US" sz="3600" dirty="0" smtClean="0"/>
              <a:t> (6,338KB)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sdk.shim.h</a:t>
            </a:r>
            <a:r>
              <a:rPr lang="en-US" sz="3600" dirty="0" smtClean="0"/>
              <a:t> (7,355KB)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Variadic</a:t>
            </a:r>
            <a:r>
              <a:rPr lang="en-US" dirty="0" smtClean="0"/>
              <a:t> IUnknown and IInspectable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8" y="1758185"/>
            <a:ext cx="115744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Cloaked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declspec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novtable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IsCloaked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IsCloaked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Cloaked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7857" y="1567544"/>
            <a:ext cx="446255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</a:rPr>
              <a:t>MSDN </a:t>
            </a:r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Magazine </a:t>
            </a:r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</a:rPr>
              <a:t>December 2014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6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IsCloaked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758185"/>
            <a:ext cx="113437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IsCloaked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integral_constant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&gt;::value&gt;;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122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Interfaces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398956"/>
            <a:ext cx="115744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0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Code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8" y="1758185"/>
            <a:ext cx="114873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IsInspectable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IsInspectable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IsInspectable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32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Interfaces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CountInterfaces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CountInterfaces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IsCloaked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+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CountInterfaces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45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Interfaces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0&gt;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CopyInterfaces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CopyInterfaces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#pragma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warning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#pragma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warning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:4127)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conditional expression is constant</a:t>
            </a:r>
          </a:p>
          <a:p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IsCloaked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#pragma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warning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CopyInterfaces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841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758185"/>
            <a:ext cx="115023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IsNotComposable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make(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...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instance =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*put(instance)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...);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instance;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889970" y="499474"/>
            <a:ext cx="287254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Two forms of make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417425" y="1363287"/>
            <a:ext cx="2709950" cy="1040643"/>
          </a:xfrm>
          <a:custGeom>
            <a:avLst/>
            <a:gdLst>
              <a:gd name="connsiteX0" fmla="*/ 2709950 w 2709950"/>
              <a:gd name="connsiteY0" fmla="*/ 0 h 1040643"/>
              <a:gd name="connsiteX1" fmla="*/ 2111433 w 2709950"/>
              <a:gd name="connsiteY1" fmla="*/ 249382 h 1040643"/>
              <a:gd name="connsiteX2" fmla="*/ 1886990 w 2709950"/>
              <a:gd name="connsiteY2" fmla="*/ 931026 h 1040643"/>
              <a:gd name="connsiteX3" fmla="*/ 0 w 2709950"/>
              <a:gd name="connsiteY3" fmla="*/ 1030778 h 10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950" h="1040643">
                <a:moveTo>
                  <a:pt x="2709950" y="0"/>
                </a:moveTo>
                <a:cubicBezTo>
                  <a:pt x="2479271" y="47105"/>
                  <a:pt x="2248593" y="94211"/>
                  <a:pt x="2111433" y="249382"/>
                </a:cubicBezTo>
                <a:cubicBezTo>
                  <a:pt x="1974273" y="404553"/>
                  <a:pt x="2238895" y="800793"/>
                  <a:pt x="1886990" y="931026"/>
                </a:cubicBezTo>
                <a:cubicBezTo>
                  <a:pt x="1535084" y="1061259"/>
                  <a:pt x="767542" y="1046018"/>
                  <a:pt x="0" y="103077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964" y="5200071"/>
            <a:ext cx="3898567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Default or projected type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30883" y="3466011"/>
            <a:ext cx="944774" cy="2333898"/>
          </a:xfrm>
          <a:custGeom>
            <a:avLst/>
            <a:gdLst>
              <a:gd name="connsiteX0" fmla="*/ 613848 w 944774"/>
              <a:gd name="connsiteY0" fmla="*/ 2333898 h 2333898"/>
              <a:gd name="connsiteX1" fmla="*/ 126168 w 944774"/>
              <a:gd name="connsiteY1" fmla="*/ 1645920 h 2333898"/>
              <a:gd name="connsiteX2" fmla="*/ 65208 w 944774"/>
              <a:gd name="connsiteY2" fmla="*/ 322218 h 2333898"/>
              <a:gd name="connsiteX3" fmla="*/ 944774 w 944774"/>
              <a:gd name="connsiteY3" fmla="*/ 0 h 23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774" h="2333898">
                <a:moveTo>
                  <a:pt x="613848" y="2333898"/>
                </a:moveTo>
                <a:cubicBezTo>
                  <a:pt x="415728" y="2157549"/>
                  <a:pt x="217608" y="1981200"/>
                  <a:pt x="126168" y="1645920"/>
                </a:cubicBezTo>
                <a:cubicBezTo>
                  <a:pt x="34728" y="1310640"/>
                  <a:pt x="-71226" y="596538"/>
                  <a:pt x="65208" y="322218"/>
                </a:cubicBezTo>
                <a:cubicBezTo>
                  <a:pt x="201642" y="47898"/>
                  <a:pt x="573208" y="23949"/>
                  <a:pt x="944774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31780" y="2778034"/>
            <a:ext cx="386529" cy="1332412"/>
          </a:xfrm>
          <a:custGeom>
            <a:avLst/>
            <a:gdLst>
              <a:gd name="connsiteX0" fmla="*/ 3351 w 386529"/>
              <a:gd name="connsiteY0" fmla="*/ 1332412 h 1332412"/>
              <a:gd name="connsiteX1" fmla="*/ 55603 w 386529"/>
              <a:gd name="connsiteY1" fmla="*/ 322217 h 1332412"/>
              <a:gd name="connsiteX2" fmla="*/ 386529 w 386529"/>
              <a:gd name="connsiteY2" fmla="*/ 0 h 133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529" h="1332412">
                <a:moveTo>
                  <a:pt x="3351" y="1332412"/>
                </a:moveTo>
                <a:cubicBezTo>
                  <a:pt x="-2455" y="938349"/>
                  <a:pt x="-8260" y="544286"/>
                  <a:pt x="55603" y="322217"/>
                </a:cubicBezTo>
                <a:cubicBezTo>
                  <a:pt x="119466" y="100148"/>
                  <a:pt x="252997" y="50074"/>
                  <a:pt x="386529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81410" y="4314778"/>
            <a:ext cx="287254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Forward arguments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872549" y="2734491"/>
            <a:ext cx="1133286" cy="818606"/>
          </a:xfrm>
          <a:custGeom>
            <a:avLst/>
            <a:gdLst>
              <a:gd name="connsiteX0" fmla="*/ 0 w 1133286"/>
              <a:gd name="connsiteY0" fmla="*/ 0 h 818606"/>
              <a:gd name="connsiteX1" fmla="*/ 1010194 w 1133286"/>
              <a:gd name="connsiteY1" fmla="*/ 269966 h 818606"/>
              <a:gd name="connsiteX2" fmla="*/ 1079862 w 1133286"/>
              <a:gd name="connsiteY2" fmla="*/ 818606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286" h="818606">
                <a:moveTo>
                  <a:pt x="0" y="0"/>
                </a:moveTo>
                <a:cubicBezTo>
                  <a:pt x="415108" y="66766"/>
                  <a:pt x="830217" y="133532"/>
                  <a:pt x="1010194" y="269966"/>
                </a:cubicBezTo>
                <a:cubicBezTo>
                  <a:pt x="1190171" y="406400"/>
                  <a:pt x="1135016" y="612503"/>
                  <a:pt x="1079862" y="81860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860" y="4314777"/>
            <a:ext cx="287254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Capture result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779520" y="3901440"/>
            <a:ext cx="1489166" cy="836023"/>
          </a:xfrm>
          <a:custGeom>
            <a:avLst/>
            <a:gdLst>
              <a:gd name="connsiteX0" fmla="*/ 0 w 1489166"/>
              <a:gd name="connsiteY0" fmla="*/ 0 h 836023"/>
              <a:gd name="connsiteX1" fmla="*/ 1489166 w 1489166"/>
              <a:gd name="connsiteY1" fmla="*/ 836023 h 83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9166" h="836023">
                <a:moveTo>
                  <a:pt x="0" y="0"/>
                </a:moveTo>
                <a:lnTo>
                  <a:pt x="1489166" y="836023"/>
                </a:lnTo>
              </a:path>
            </a:pathLst>
          </a:custGeom>
          <a:ln>
            <a:head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2" grpId="0" animBg="1"/>
      <p:bldP spid="13" grpId="0" animBg="1"/>
      <p:bldP spid="14" grpId="0"/>
      <p:bldP spid="15" grpId="0" animBg="1"/>
      <p:bldP spid="16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IDL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(12014b5b-d5a1-48f5-b1d2-96f66ee3b88e)]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IInspectable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HRESULT Bark(); 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(0fad1384-c679-4eb7-b2ff-12133270b7dc)]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IDog2 : IInspectable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HRESULT Sleep(); 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activatable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(1)]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Dog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IDog2;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38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Component 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Dog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Bark();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Sleep();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DogFactory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DogFactoryT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DogFactory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18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Woes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48269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Bark()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HRESULT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call([&amp;]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)-&gt;Bark(); });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19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Complexity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333649"/>
            <a:ext cx="115744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DogT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IDog2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Container()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- </a:t>
            </a:r>
            <a:r>
              <a:rPr lang="en-US" sz="2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offsetof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m_abi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m_abi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5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ABI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48269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declspec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"12014b5b-d5a1-48f5-b1d2-96f66ee3b88e"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declspec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novtable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virtual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abi_Bark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0;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72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Plumbing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DogT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ImplementsDefault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IDog2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Bark()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abi_Bark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call([&amp;]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)-&gt;Bark());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2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Scenario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7568" y="1758185"/>
            <a:ext cx="115744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CoreWindow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 = ...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window.KeyUp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CoreWindow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KeyEventArgs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MODERN_TRACE(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"key: %c\n"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.VirtualKey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789325" y="4617020"/>
            <a:ext cx="540480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Hidden complexity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Non-Event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926" y="1758185"/>
            <a:ext cx="11649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Windows::System::Threading;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Windows::Foundation;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timer =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MODERN_TRACE(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"elapsed\n"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10000000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70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ThreadPoolTimer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8606" y="1758185"/>
            <a:ext cx="1191339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IThreadPoolTimer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endParaRPr lang="en-US" sz="20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static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ITimerElapsedHandler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handler,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    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period);</a:t>
            </a:r>
          </a:p>
          <a:p>
            <a:endParaRPr lang="en-US" sz="20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template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static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   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period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Non-Generic </a:t>
            </a:r>
            <a:r>
              <a:rPr lang="en-US" dirty="0" err="1"/>
              <a:t>CreatePeriodicTimer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ITimerElapsedHandler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GetActivationFactory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&lt;...&gt;().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                 </a:t>
            </a:r>
            <a:r>
              <a:rPr lang="en-US" sz="20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799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</a:t>
            </a:r>
            <a:r>
              <a:rPr lang="en-US" dirty="0" err="1"/>
              <a:t>CreatePeriodicTimer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TimerElapsedHandler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4338" y="4517007"/>
            <a:ext cx="409336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Original method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28219" y="3371850"/>
            <a:ext cx="1144371" cy="1228725"/>
          </a:xfrm>
          <a:custGeom>
            <a:avLst/>
            <a:gdLst>
              <a:gd name="connsiteX0" fmla="*/ 36387 w 2686719"/>
              <a:gd name="connsiteY0" fmla="*/ 1228725 h 1228725"/>
              <a:gd name="connsiteX1" fmla="*/ 300706 w 2686719"/>
              <a:gd name="connsiteY1" fmla="*/ 800100 h 1228725"/>
              <a:gd name="connsiteX2" fmla="*/ 2243806 w 2686719"/>
              <a:gd name="connsiteY2" fmla="*/ 564356 h 1228725"/>
              <a:gd name="connsiteX3" fmla="*/ 2686719 w 2686719"/>
              <a:gd name="connsiteY3" fmla="*/ 0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719" h="1228725">
                <a:moveTo>
                  <a:pt x="36387" y="1228725"/>
                </a:moveTo>
                <a:cubicBezTo>
                  <a:pt x="-15405" y="1069776"/>
                  <a:pt x="-67197" y="910828"/>
                  <a:pt x="300706" y="800100"/>
                </a:cubicBezTo>
                <a:cubicBezTo>
                  <a:pt x="668609" y="689372"/>
                  <a:pt x="1846137" y="697706"/>
                  <a:pt x="2243806" y="564356"/>
                </a:cubicBezTo>
                <a:cubicBezTo>
                  <a:pt x="2641475" y="431006"/>
                  <a:pt x="2664097" y="215503"/>
                  <a:pt x="2686719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37292" y="1246132"/>
            <a:ext cx="3835648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Type of lambda or function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40046" y="1462052"/>
            <a:ext cx="4317167" cy="497194"/>
          </a:xfrm>
          <a:custGeom>
            <a:avLst/>
            <a:gdLst>
              <a:gd name="connsiteX0" fmla="*/ 4317167 w 4317167"/>
              <a:gd name="connsiteY0" fmla="*/ 209351 h 497194"/>
              <a:gd name="connsiteX1" fmla="*/ 2031167 w 4317167"/>
              <a:gd name="connsiteY1" fmla="*/ 6984 h 497194"/>
              <a:gd name="connsiteX2" fmla="*/ 479685 w 4317167"/>
              <a:gd name="connsiteY2" fmla="*/ 434204 h 497194"/>
              <a:gd name="connsiteX3" fmla="*/ 0 w 4317167"/>
              <a:gd name="connsiteY3" fmla="*/ 486669 h 49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7167" h="497194">
                <a:moveTo>
                  <a:pt x="4317167" y="209351"/>
                </a:moveTo>
                <a:cubicBezTo>
                  <a:pt x="3493957" y="89430"/>
                  <a:pt x="2670747" y="-30491"/>
                  <a:pt x="2031167" y="6984"/>
                </a:cubicBezTo>
                <a:cubicBezTo>
                  <a:pt x="1391587" y="44459"/>
                  <a:pt x="818213" y="354257"/>
                  <a:pt x="479685" y="434204"/>
                </a:cubicBezTo>
                <a:cubicBezTo>
                  <a:pt x="141157" y="514152"/>
                  <a:pt x="70578" y="500410"/>
                  <a:pt x="0" y="486669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03384" y="4721872"/>
            <a:ext cx="4093368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Turns lambda into COM object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768059" y="3402767"/>
            <a:ext cx="2480872" cy="1446551"/>
          </a:xfrm>
          <a:custGeom>
            <a:avLst/>
            <a:gdLst>
              <a:gd name="connsiteX0" fmla="*/ 2480872 w 2480872"/>
              <a:gd name="connsiteY0" fmla="*/ 1446551 h 1446551"/>
              <a:gd name="connsiteX1" fmla="*/ 1963711 w 2480872"/>
              <a:gd name="connsiteY1" fmla="*/ 652072 h 1446551"/>
              <a:gd name="connsiteX2" fmla="*/ 412230 w 2480872"/>
              <a:gd name="connsiteY2" fmla="*/ 329784 h 1446551"/>
              <a:gd name="connsiteX3" fmla="*/ 0 w 2480872"/>
              <a:gd name="connsiteY3" fmla="*/ 0 h 144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872" h="1446551">
                <a:moveTo>
                  <a:pt x="2480872" y="1446551"/>
                </a:moveTo>
                <a:cubicBezTo>
                  <a:pt x="2394678" y="1142375"/>
                  <a:pt x="2308485" y="838200"/>
                  <a:pt x="1963711" y="652072"/>
                </a:cubicBezTo>
                <a:cubicBezTo>
                  <a:pt x="1618937" y="465944"/>
                  <a:pt x="739515" y="438463"/>
                  <a:pt x="412230" y="329784"/>
                </a:cubicBezTo>
                <a:cubicBezTo>
                  <a:pt x="84945" y="221105"/>
                  <a:pt x="42472" y="1105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TimerElapsedHandler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ITimerElapsedHandler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TimerElapsedHandler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return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impl_TimerElapsedHandler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41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Are the Base of Classes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Windows::Networking;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54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Delegates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impl_TimerElapsedHandler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ImplementsDefault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ITimerElapsedHandler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impl_TimerElapsedHandler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virtual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abi_Invoke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([&amp;]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{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(forward&lt;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});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327357" y="1354600"/>
            <a:ext cx="3139050" cy="2109929"/>
          </a:xfrm>
          <a:custGeom>
            <a:avLst/>
            <a:gdLst>
              <a:gd name="connsiteX0" fmla="*/ 3139050 w 3139050"/>
              <a:gd name="connsiteY0" fmla="*/ 432636 h 2109929"/>
              <a:gd name="connsiteX1" fmla="*/ 2041770 w 3139050"/>
              <a:gd name="connsiteY1" fmla="*/ 375 h 2109929"/>
              <a:gd name="connsiteX2" fmla="*/ 113218 w 3139050"/>
              <a:gd name="connsiteY2" fmla="*/ 391073 h 2109929"/>
              <a:gd name="connsiteX3" fmla="*/ 304410 w 3139050"/>
              <a:gd name="connsiteY3" fmla="*/ 1862425 h 2109929"/>
              <a:gd name="connsiteX4" fmla="*/ 952803 w 3139050"/>
              <a:gd name="connsiteY4" fmla="*/ 2095182 h 210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050" h="2109929">
                <a:moveTo>
                  <a:pt x="3139050" y="432636"/>
                </a:moveTo>
                <a:cubicBezTo>
                  <a:pt x="2842562" y="219969"/>
                  <a:pt x="2546075" y="7302"/>
                  <a:pt x="2041770" y="375"/>
                </a:cubicBezTo>
                <a:cubicBezTo>
                  <a:pt x="1537465" y="-6552"/>
                  <a:pt x="402778" y="80731"/>
                  <a:pt x="113218" y="391073"/>
                </a:cubicBezTo>
                <a:cubicBezTo>
                  <a:pt x="-176342" y="701415"/>
                  <a:pt x="164479" y="1578407"/>
                  <a:pt x="304410" y="1862425"/>
                </a:cubicBezTo>
                <a:cubicBezTo>
                  <a:pt x="444341" y="2146443"/>
                  <a:pt x="698572" y="2120812"/>
                  <a:pt x="952803" y="209518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71600" y="2585258"/>
            <a:ext cx="6517178" cy="8313"/>
          </a:xfrm>
          <a:prstGeom prst="line">
            <a:avLst/>
          </a:prstGeom>
          <a:ln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575367" y="4796444"/>
            <a:ext cx="2128058" cy="673331"/>
          </a:xfrm>
          <a:custGeom>
            <a:avLst/>
            <a:gdLst>
              <a:gd name="connsiteX0" fmla="*/ 0 w 2128058"/>
              <a:gd name="connsiteY0" fmla="*/ 0 h 673331"/>
              <a:gd name="connsiteX1" fmla="*/ 332509 w 2128058"/>
              <a:gd name="connsiteY1" fmla="*/ 415636 h 673331"/>
              <a:gd name="connsiteX2" fmla="*/ 1795549 w 2128058"/>
              <a:gd name="connsiteY2" fmla="*/ 407323 h 673331"/>
              <a:gd name="connsiteX3" fmla="*/ 2128058 w 2128058"/>
              <a:gd name="connsiteY3" fmla="*/ 673331 h 67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058" h="673331">
                <a:moveTo>
                  <a:pt x="0" y="0"/>
                </a:moveTo>
                <a:cubicBezTo>
                  <a:pt x="16625" y="173874"/>
                  <a:pt x="33251" y="347749"/>
                  <a:pt x="332509" y="415636"/>
                </a:cubicBezTo>
                <a:cubicBezTo>
                  <a:pt x="631767" y="483523"/>
                  <a:pt x="1496291" y="364374"/>
                  <a:pt x="1795549" y="407323"/>
                </a:cubicBezTo>
                <a:cubicBezTo>
                  <a:pt x="2094807" y="450272"/>
                  <a:pt x="2111432" y="561801"/>
                  <a:pt x="2128058" y="67333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It Down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550367"/>
            <a:ext cx="115744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lambda = [](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MODERN_TRACE(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"elapsed\n"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ITimerElapsedHandler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TimerElapsedHandler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(lambda);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ThreadPoolTimer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CreatePeriodicTimer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(handler,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542116" y="1917429"/>
            <a:ext cx="5054636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1. Compiler makes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function object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1853" y="3735168"/>
            <a:ext cx="4724899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2. Projection makes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COM object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02285" y="5426294"/>
            <a:ext cx="5794467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3. Component makes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periodic timer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8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Delegates and Events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477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TSender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ITypedEventHandler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TSender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TypedEventHandler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impl_TypedEventHandler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TSender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THandler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1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and 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</a:t>
            </a:r>
            <a:r>
              <a:rPr lang="en-US" dirty="0" err="1" smtClean="0"/>
              <a:t>Async</a:t>
            </a:r>
            <a:r>
              <a:rPr lang="en-US" dirty="0" smtClean="0"/>
              <a:t> with Await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7568" y="1758956"/>
            <a:ext cx="1157443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StorageFile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GetFileFromPathAsync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MessagePath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IRandomAccessStream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stream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file.OpenAsync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FileAccessMode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BitmapDecoder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decoder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BitmapDecoder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(stream);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SoftwareBitmap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bitmap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decoder.GetSoftwareBitmapAsync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OcrEngine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engine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OcrEngine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TryCreateFromUserProfileLanguages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engine.RecognizeAsync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(bitmap);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result.Text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82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Await Adapters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861" y="1758185"/>
            <a:ext cx="118191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IAsyncOperation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.Status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AsyncStatus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Completed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IAsyncOperation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IAsyncOperation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.GetResults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69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Apartment-aware Resumption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269753"/>
            <a:ext cx="1157443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IContextCallback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context;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check(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CoGetObjectContext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uuidof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(context),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**&gt;(set(context))));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.Completed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context](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AsyncStatus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ComCallData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= {};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data.pUserDefined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.to_address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check(context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ContextCallback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ComCallData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::from_address(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-&gt;pUserDefined)();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S_OK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&amp;data,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IID_ICallbackWithNoReentrancyToApplicationSTA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5,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4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Resume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.Completed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&amp;,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AsyncStatus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42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OcrResult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engine.RecognizeAsync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(bitmap);</a:t>
            </a:r>
            <a:endParaRPr lang="en-US" sz="2800" dirty="0"/>
          </a:p>
          <a:p>
            <a:endParaRPr lang="en-US" sz="28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OcrResult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same_context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engine.RecognizeAsync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(bitmap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OcrResult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same_context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engine.RecognizeAsync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(bitmap));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11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Are 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569" y="2029968"/>
            <a:ext cx="10575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IHostName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 = </a:t>
            </a:r>
            <a:r>
              <a:rPr lang="en-US" sz="3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HostName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L"moderncpp.com</a:t>
            </a:r>
            <a:r>
              <a:rPr lang="en-US" sz="3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07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Collections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7569" y="1682684"/>
            <a:ext cx="1151291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L"http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://kennykerr.ca/feed"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SyndicationClient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client;</a:t>
            </a:r>
          </a:p>
          <a:p>
            <a:endParaRPr lang="en-US" sz="28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SyndicationFeed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feed = </a:t>
            </a:r>
            <a:endParaRPr lang="en-U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client.RetrieveFeedAsync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SyndicationItem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item :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feed.Items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title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item.Title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().Text();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"%ls\n"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title.Buffer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Freeform 4"/>
          <p:cNvSpPr/>
          <p:nvPr/>
        </p:nvSpPr>
        <p:spPr>
          <a:xfrm>
            <a:off x="4650644" y="4219662"/>
            <a:ext cx="1649488" cy="260059"/>
          </a:xfrm>
          <a:custGeom>
            <a:avLst/>
            <a:gdLst>
              <a:gd name="connsiteX0" fmla="*/ 47191 w 1017171"/>
              <a:gd name="connsiteY0" fmla="*/ 269249 h 269249"/>
              <a:gd name="connsiteX1" fmla="*/ 97525 w 1017171"/>
              <a:gd name="connsiteY1" fmla="*/ 25968 h 269249"/>
              <a:gd name="connsiteX2" fmla="*/ 919646 w 1017171"/>
              <a:gd name="connsiteY2" fmla="*/ 34357 h 269249"/>
              <a:gd name="connsiteX3" fmla="*/ 969980 w 1017171"/>
              <a:gd name="connsiteY3" fmla="*/ 269249 h 26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171" h="269249">
                <a:moveTo>
                  <a:pt x="47191" y="269249"/>
                </a:moveTo>
                <a:cubicBezTo>
                  <a:pt x="-347" y="167183"/>
                  <a:pt x="-47884" y="65117"/>
                  <a:pt x="97525" y="25968"/>
                </a:cubicBezTo>
                <a:cubicBezTo>
                  <a:pt x="242934" y="-13181"/>
                  <a:pt x="774237" y="-6190"/>
                  <a:pt x="919646" y="34357"/>
                </a:cubicBezTo>
                <a:cubicBezTo>
                  <a:pt x="1065055" y="74904"/>
                  <a:pt x="1017517" y="172076"/>
                  <a:pt x="969980" y="269249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89658" y="2276442"/>
            <a:ext cx="275309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Optional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182686" y="3028426"/>
            <a:ext cx="4564608" cy="1241570"/>
          </a:xfrm>
          <a:custGeom>
            <a:avLst/>
            <a:gdLst>
              <a:gd name="connsiteX0" fmla="*/ 0 w 4564608"/>
              <a:gd name="connsiteY0" fmla="*/ 1241570 h 1241570"/>
              <a:gd name="connsiteX1" fmla="*/ 1124125 w 4564608"/>
              <a:gd name="connsiteY1" fmla="*/ 998290 h 1241570"/>
              <a:gd name="connsiteX2" fmla="*/ 4269997 w 4564608"/>
              <a:gd name="connsiteY2" fmla="*/ 1149291 h 1241570"/>
              <a:gd name="connsiteX3" fmla="*/ 4244830 w 4564608"/>
              <a:gd name="connsiteY3" fmla="*/ 0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608" h="1241570">
                <a:moveTo>
                  <a:pt x="0" y="1241570"/>
                </a:moveTo>
                <a:cubicBezTo>
                  <a:pt x="206229" y="1127620"/>
                  <a:pt x="412459" y="1013670"/>
                  <a:pt x="1124125" y="998290"/>
                </a:cubicBezTo>
                <a:cubicBezTo>
                  <a:pt x="1835791" y="982910"/>
                  <a:pt x="3749880" y="1315673"/>
                  <a:pt x="4269997" y="1149291"/>
                </a:cubicBezTo>
                <a:cubicBezTo>
                  <a:pt x="4790115" y="982909"/>
                  <a:pt x="4517472" y="491454"/>
                  <a:pt x="4244830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ISyndicationFeed</a:t>
            </a:r>
            <a:r>
              <a:rPr lang="en-US" dirty="0" smtClean="0"/>
              <a:t>::Items()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5623" y="1565238"/>
            <a:ext cx="115744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impl_ISyndicationFeed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Items()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SyndicationItem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check(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ISyndicationFeed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</a:p>
          <a:p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get_Items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(put(value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dirty="0" smtClean="0">
                <a:highlight>
                  <a:srgbClr val="FFFFFF"/>
                </a:highlight>
              </a:rPr>
              <a:t>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IVector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045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IInspectable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Requires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IIterable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62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impl_IVector</a:t>
            </a:r>
            <a:r>
              <a:rPr lang="en-US" dirty="0" smtClean="0"/>
              <a:t>&lt;D, T&gt;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501010"/>
            <a:ext cx="115744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impl_IVector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&gt;::Empty();</a:t>
            </a:r>
          </a:p>
          <a:p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check(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IVector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&amp;&gt;(*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abi_GetAt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(&amp;result)));</a:t>
            </a:r>
          </a:p>
          <a:p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420634" y="972693"/>
            <a:ext cx="3473742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Modern initialization 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524750" y="2343150"/>
            <a:ext cx="1781175" cy="1238250"/>
          </a:xfrm>
          <a:custGeom>
            <a:avLst/>
            <a:gdLst>
              <a:gd name="connsiteX0" fmla="*/ 1781175 w 1781175"/>
              <a:gd name="connsiteY0" fmla="*/ 0 h 1238250"/>
              <a:gd name="connsiteX1" fmla="*/ 1076325 w 1781175"/>
              <a:gd name="connsiteY1" fmla="*/ 1019175 h 1238250"/>
              <a:gd name="connsiteX2" fmla="*/ 0 w 1781175"/>
              <a:gd name="connsiteY2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1175" h="1238250">
                <a:moveTo>
                  <a:pt x="1781175" y="0"/>
                </a:moveTo>
                <a:cubicBezTo>
                  <a:pt x="1577181" y="406400"/>
                  <a:pt x="1373188" y="812800"/>
                  <a:pt x="1076325" y="1019175"/>
                </a:cubicBezTo>
                <a:cubicBezTo>
                  <a:pt x="779462" y="1225550"/>
                  <a:pt x="389731" y="1231900"/>
                  <a:pt x="0" y="123825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07160" y="3947833"/>
            <a:ext cx="5996319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Generalization 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of “put” 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and “get”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858125" y="5295900"/>
            <a:ext cx="2247900" cy="1198835"/>
          </a:xfrm>
          <a:custGeom>
            <a:avLst/>
            <a:gdLst>
              <a:gd name="connsiteX0" fmla="*/ 2247900 w 2247900"/>
              <a:gd name="connsiteY0" fmla="*/ 600075 h 1198835"/>
              <a:gd name="connsiteX1" fmla="*/ 523875 w 2247900"/>
              <a:gd name="connsiteY1" fmla="*/ 1181100 h 1198835"/>
              <a:gd name="connsiteX2" fmla="*/ 0 w 2247900"/>
              <a:gd name="connsiteY2" fmla="*/ 0 h 119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1198835">
                <a:moveTo>
                  <a:pt x="2247900" y="600075"/>
                </a:moveTo>
                <a:cubicBezTo>
                  <a:pt x="1573212" y="940593"/>
                  <a:pt x="898525" y="1281112"/>
                  <a:pt x="523875" y="1181100"/>
                </a:cubicBezTo>
                <a:cubicBezTo>
                  <a:pt x="149225" y="1081088"/>
                  <a:pt x="74612" y="540544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IVector’s</a:t>
            </a:r>
            <a:r>
              <a:rPr lang="en-US" dirty="0" smtClean="0"/>
              <a:t> ABI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declspec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novtable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impl_IVector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IInspectable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virtual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stdcall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abi_GetAt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index,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ArgOut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item) = 0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3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ABI Traits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8" y="1758185"/>
            <a:ext cx="115744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10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 &amp; Numeric Types in Base Library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62700" y="1758185"/>
            <a:ext cx="40243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Matrix3x2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M11;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M12;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M21;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M22;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M31;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M32;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17569" y="1758185"/>
            <a:ext cx="52903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long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UniversalTime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long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693478" y="4687856"/>
            <a:ext cx="3616411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Construction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Accessors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Operations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7905390" y="3837749"/>
            <a:ext cx="361641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Scale</a:t>
            </a: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Rotation</a:t>
            </a:r>
          </a:p>
          <a:p>
            <a:pPr algn="r"/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</a:rPr>
              <a:t>Multiplication</a:t>
            </a:r>
            <a:endParaRPr lang="en-US" sz="4000" b="1" dirty="0" smtClean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57620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Projecting Structures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569" y="175818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SortEntry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HSTRING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PropertyName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AscendingOrder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183051" y="4436602"/>
            <a:ext cx="3940558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Resource ownership across ABI calls?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19845" y="2745290"/>
            <a:ext cx="1316074" cy="2219616"/>
          </a:xfrm>
          <a:custGeom>
            <a:avLst/>
            <a:gdLst>
              <a:gd name="connsiteX0" fmla="*/ 1316074 w 1316074"/>
              <a:gd name="connsiteY0" fmla="*/ 2219616 h 2219616"/>
              <a:gd name="connsiteX1" fmla="*/ 180218 w 1316074"/>
              <a:gd name="connsiteY1" fmla="*/ 1519529 h 2219616"/>
              <a:gd name="connsiteX2" fmla="*/ 80205 w 1316074"/>
              <a:gd name="connsiteY2" fmla="*/ 233654 h 2219616"/>
              <a:gd name="connsiteX3" fmla="*/ 958886 w 1316074"/>
              <a:gd name="connsiteY3" fmla="*/ 5054 h 22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074" h="2219616">
                <a:moveTo>
                  <a:pt x="1316074" y="2219616"/>
                </a:moveTo>
                <a:cubicBezTo>
                  <a:pt x="851135" y="2035069"/>
                  <a:pt x="386196" y="1850523"/>
                  <a:pt x="180218" y="1519529"/>
                </a:cubicBezTo>
                <a:cubicBezTo>
                  <a:pt x="-25760" y="1188535"/>
                  <a:pt x="-49573" y="486066"/>
                  <a:pt x="80205" y="233654"/>
                </a:cubicBezTo>
                <a:cubicBezTo>
                  <a:pt x="209983" y="-18759"/>
                  <a:pt x="584434" y="-6853"/>
                  <a:pt x="958886" y="5054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1293" y="2428026"/>
            <a:ext cx="3940558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Arrays of structures?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620125" y="1751311"/>
            <a:ext cx="4189750" cy="1299187"/>
          </a:xfrm>
          <a:custGeom>
            <a:avLst/>
            <a:gdLst>
              <a:gd name="connsiteX0" fmla="*/ 4189750 w 4189750"/>
              <a:gd name="connsiteY0" fmla="*/ 1299187 h 1299187"/>
              <a:gd name="connsiteX1" fmla="*/ 3125449 w 4189750"/>
              <a:gd name="connsiteY1" fmla="*/ 77489 h 1299187"/>
              <a:gd name="connsiteX2" fmla="*/ 0 w 4189750"/>
              <a:gd name="connsiteY2" fmla="*/ 227391 h 129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9750" h="1299187">
                <a:moveTo>
                  <a:pt x="4189750" y="1299187"/>
                </a:moveTo>
                <a:cubicBezTo>
                  <a:pt x="4006745" y="777654"/>
                  <a:pt x="3823741" y="256122"/>
                  <a:pt x="3125449" y="77489"/>
                </a:cubicBezTo>
                <a:cubicBezTo>
                  <a:pt x="2427157" y="-101144"/>
                  <a:pt x="1213578" y="63123"/>
                  <a:pt x="0" y="22739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WinMD</a:t>
            </a:r>
            <a:r>
              <a:rPr lang="en-US" dirty="0" smtClean="0"/>
              <a:t> Compiler for “Modern 5”</a:t>
            </a:r>
          </a:p>
          <a:p>
            <a:r>
              <a:rPr lang="en-US" dirty="0" err="1" smtClean="0"/>
              <a:t>Resumable</a:t>
            </a:r>
            <a:r>
              <a:rPr lang="en-US" dirty="0" smtClean="0"/>
              <a:t> functions for </a:t>
            </a:r>
            <a:r>
              <a:rPr lang="en-US" dirty="0" err="1" smtClean="0"/>
              <a:t>async</a:t>
            </a:r>
            <a:r>
              <a:rPr lang="en-US" dirty="0" smtClean="0"/>
              <a:t> production</a:t>
            </a:r>
          </a:p>
          <a:p>
            <a:r>
              <a:rPr lang="en-US" dirty="0" smtClean="0"/>
              <a:t>C++17 modules</a:t>
            </a:r>
          </a:p>
          <a:p>
            <a:r>
              <a:rPr lang="en-US" dirty="0" smtClean="0"/>
              <a:t>Base libraries</a:t>
            </a:r>
          </a:p>
          <a:p>
            <a:pPr lvl="1"/>
            <a:r>
              <a:rPr lang="en-US" dirty="0" smtClean="0"/>
              <a:t>Remaining collections</a:t>
            </a:r>
          </a:p>
          <a:p>
            <a:pPr lvl="1"/>
            <a:r>
              <a:rPr lang="en-US" dirty="0" smtClean="0"/>
              <a:t>Foundation and </a:t>
            </a:r>
            <a:r>
              <a:rPr lang="en-US" dirty="0" err="1" smtClean="0"/>
              <a:t>numerics</a:t>
            </a:r>
            <a:r>
              <a:rPr lang="en-US" dirty="0" smtClean="0"/>
              <a:t> helpers</a:t>
            </a:r>
          </a:p>
          <a:p>
            <a:r>
              <a:rPr lang="en-US" dirty="0" smtClean="0"/>
              <a:t>Projection for structures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Oct_2014.potx" id="{16232F45-C4FD-45A8-9570-97C4679C49CE}" vid="{2880A299-6C5B-43AC-B34B-63D98127C7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3783</Words>
  <Application>Microsoft Office PowerPoint</Application>
  <PresentationFormat>Widescreen</PresentationFormat>
  <Paragraphs>1108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Consolas</vt:lpstr>
      <vt:lpstr>Helvetica Light</vt:lpstr>
      <vt:lpstr>Lucida Grande</vt:lpstr>
      <vt:lpstr>Myriad Pro</vt:lpstr>
      <vt:lpstr>Myriad Pro Light</vt:lpstr>
      <vt:lpstr>Tahoma</vt:lpstr>
      <vt:lpstr>Wingdings</vt:lpstr>
      <vt:lpstr>Pluralsight default theme</vt:lpstr>
      <vt:lpstr>Modern C++ for the Windows Runtime “Modern” Internals</vt:lpstr>
      <vt:lpstr>It all started with…</vt:lpstr>
      <vt:lpstr>Windows Runtime and C++/CX</vt:lpstr>
      <vt:lpstr>Modern Present and Future</vt:lpstr>
      <vt:lpstr>       Modern is a Standard C++ language projection for the Windows Runtime. The Modern compiler produces a header-only library designed to provide Standard C++ developers with first-class access to the modern Windows API.</vt:lpstr>
      <vt:lpstr>Projection Headers</vt:lpstr>
      <vt:lpstr>PowerPoint Presentation</vt:lpstr>
      <vt:lpstr>Interfaces Are the Base of Classes</vt:lpstr>
      <vt:lpstr>Interfaces Are Values</vt:lpstr>
      <vt:lpstr>These Are Equivalent</vt:lpstr>
      <vt:lpstr>Classy Diversion: These Are Not</vt:lpstr>
      <vt:lpstr>Reference counting is automatic</vt:lpstr>
      <vt:lpstr>Moves are cheaper</vt:lpstr>
      <vt:lpstr>Classic Inheritance Good but Shallow</vt:lpstr>
      <vt:lpstr>Explicit Queries Are Explicit</vt:lpstr>
      <vt:lpstr>Implicit Queries Are Implicit</vt:lpstr>
      <vt:lpstr>Implicit Queries Lead to Implicit Methods</vt:lpstr>
      <vt:lpstr>PowerPoint Presentation</vt:lpstr>
      <vt:lpstr>This Is Nice… Mostly Works</vt:lpstr>
      <vt:lpstr>But Then This Happens</vt:lpstr>
      <vt:lpstr>Every Library Needs Shims!</vt:lpstr>
      <vt:lpstr>A Touch of Compile-Time Indirection</vt:lpstr>
      <vt:lpstr>Reality Is Messy but Essentially the Same</vt:lpstr>
      <vt:lpstr>Rough Assembly</vt:lpstr>
      <vt:lpstr>Interface Traits Classes Are That Glue</vt:lpstr>
      <vt:lpstr>Variadic Scaffolding</vt:lpstr>
      <vt:lpstr>Variadic (and Elegant) Assembly</vt:lpstr>
      <vt:lpstr>PowerPoint Presentation</vt:lpstr>
      <vt:lpstr>Class Assembly</vt:lpstr>
      <vt:lpstr>Class Traits</vt:lpstr>
      <vt:lpstr>ActivateInstance</vt:lpstr>
      <vt:lpstr>ActivateInstance Uses Type Traits</vt:lpstr>
      <vt:lpstr>There’s No REFIID?</vt:lpstr>
      <vt:lpstr>ActivateInstance Can Be Simpler Still</vt:lpstr>
      <vt:lpstr>Compile-time Construction: StorageFile</vt:lpstr>
      <vt:lpstr>Compile-time Construction: SyndicationError</vt:lpstr>
      <vt:lpstr>Diversion: Static Classes</vt:lpstr>
      <vt:lpstr>Compile-time Construction: SyndicationClient</vt:lpstr>
      <vt:lpstr>Delegating Construction</vt:lpstr>
      <vt:lpstr>GetActivationFactory</vt:lpstr>
      <vt:lpstr>PowerPoint Presentation</vt:lpstr>
      <vt:lpstr>Overloads in C++ Hierarchies</vt:lpstr>
      <vt:lpstr>Using Declarations Satisfy Compiler</vt:lpstr>
      <vt:lpstr>Static Members</vt:lpstr>
      <vt:lpstr>PowerPoint Presentation</vt:lpstr>
      <vt:lpstr>String Should Be Natural</vt:lpstr>
      <vt:lpstr>Multiplicity of String Input</vt:lpstr>
      <vt:lpstr>Thoughts About Strings</vt:lpstr>
      <vt:lpstr>PowerPoint Presentation</vt:lpstr>
      <vt:lpstr>Behind Constructors</vt:lpstr>
      <vt:lpstr>Behind Methods</vt:lpstr>
      <vt:lpstr>Down the Rabbit Hole</vt:lpstr>
      <vt:lpstr>Interop Helpers</vt:lpstr>
      <vt:lpstr>PowerPoint Presentation</vt:lpstr>
      <vt:lpstr>In Parameters </vt:lpstr>
      <vt:lpstr>PowerPoint Presentation</vt:lpstr>
      <vt:lpstr>A Framework-less App?</vt:lpstr>
      <vt:lpstr>IFrameworkViewSourceT</vt:lpstr>
      <vt:lpstr>ImplementsDefault</vt:lpstr>
      <vt:lpstr>Variadic IUnknown and IInspectable</vt:lpstr>
      <vt:lpstr>IsCloaked</vt:lpstr>
      <vt:lpstr>Finding Interfaces</vt:lpstr>
      <vt:lpstr>Removing Code</vt:lpstr>
      <vt:lpstr>Counting Interfaces</vt:lpstr>
      <vt:lpstr>Copying Interfaces</vt:lpstr>
      <vt:lpstr>make</vt:lpstr>
      <vt:lpstr>Component IDL</vt:lpstr>
      <vt:lpstr>Modern Component Implementation</vt:lpstr>
      <vt:lpstr>Implementation Woes</vt:lpstr>
      <vt:lpstr>Implementation Complexity</vt:lpstr>
      <vt:lpstr>Improved ABI</vt:lpstr>
      <vt:lpstr>Improved Plumbing </vt:lpstr>
      <vt:lpstr>PowerPoint Presentation</vt:lpstr>
      <vt:lpstr>Basic Scenario</vt:lpstr>
      <vt:lpstr>A Non-Event Example</vt:lpstr>
      <vt:lpstr>ThreadPoolTimer</vt:lpstr>
      <vt:lpstr>Non-Generic CreatePeriodicTimer</vt:lpstr>
      <vt:lpstr>Generic CreatePeriodicTimer</vt:lpstr>
      <vt:lpstr>TimerElapsedHandler</vt:lpstr>
      <vt:lpstr>Implementing Delegates</vt:lpstr>
      <vt:lpstr>Breaking It Down</vt:lpstr>
      <vt:lpstr>Generic Delegates and Events</vt:lpstr>
      <vt:lpstr>PowerPoint Presentation</vt:lpstr>
      <vt:lpstr>Consuming Async with Await</vt:lpstr>
      <vt:lpstr>Await Adapters</vt:lpstr>
      <vt:lpstr>Apartment-aware Resumption</vt:lpstr>
      <vt:lpstr>Fast Resume</vt:lpstr>
      <vt:lpstr>How To Choose?</vt:lpstr>
      <vt:lpstr>PowerPoint Presentation</vt:lpstr>
      <vt:lpstr>Consuming Collections</vt:lpstr>
      <vt:lpstr>ISyndicationFeed::Items()</vt:lpstr>
      <vt:lpstr>IVector&lt;T&gt;</vt:lpstr>
      <vt:lpstr>impl_IVector&lt;D, T&gt;</vt:lpstr>
      <vt:lpstr>IVector’s ABI</vt:lpstr>
      <vt:lpstr>ABI Traits</vt:lpstr>
      <vt:lpstr>PowerPoint Presentation</vt:lpstr>
      <vt:lpstr>Foundation &amp; Numeric Types in Base Library</vt:lpstr>
      <vt:lpstr>Projecting Structures</vt:lpstr>
      <vt:lpstr>What’s Left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2015-11-05T22:48:09Z</dcterms:created>
  <dcterms:modified xsi:type="dcterms:W3CDTF">2015-11-13T21:42:21Z</dcterms:modified>
</cp:coreProperties>
</file>